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72" r:id="rId3"/>
    <p:sldId id="303" r:id="rId4"/>
    <p:sldId id="302" r:id="rId5"/>
    <p:sldId id="295" r:id="rId6"/>
    <p:sldId id="259" r:id="rId7"/>
    <p:sldId id="274" r:id="rId8"/>
    <p:sldId id="269" r:id="rId9"/>
    <p:sldId id="263" r:id="rId10"/>
    <p:sldId id="265" r:id="rId11"/>
    <p:sldId id="316" r:id="rId12"/>
    <p:sldId id="315" r:id="rId13"/>
    <p:sldId id="324" r:id="rId14"/>
    <p:sldId id="323" r:id="rId15"/>
    <p:sldId id="322" r:id="rId16"/>
    <p:sldId id="319" r:id="rId17"/>
    <p:sldId id="321" r:id="rId18"/>
    <p:sldId id="325" r:id="rId19"/>
    <p:sldId id="300" r:id="rId20"/>
    <p:sldId id="330" r:id="rId21"/>
    <p:sldId id="329" r:id="rId22"/>
    <p:sldId id="331" r:id="rId23"/>
    <p:sldId id="327" r:id="rId24"/>
    <p:sldId id="273" r:id="rId25"/>
    <p:sldId id="296" r:id="rId26"/>
    <p:sldId id="275" r:id="rId27"/>
    <p:sldId id="280" r:id="rId28"/>
    <p:sldId id="285" r:id="rId29"/>
    <p:sldId id="290" r:id="rId30"/>
    <p:sldId id="276" r:id="rId31"/>
    <p:sldId id="281" r:id="rId32"/>
    <p:sldId id="286" r:id="rId33"/>
    <p:sldId id="291" r:id="rId34"/>
    <p:sldId id="277" r:id="rId35"/>
    <p:sldId id="282" r:id="rId36"/>
    <p:sldId id="287" r:id="rId37"/>
    <p:sldId id="292" r:id="rId38"/>
    <p:sldId id="278" r:id="rId39"/>
    <p:sldId id="283" r:id="rId40"/>
    <p:sldId id="288" r:id="rId41"/>
    <p:sldId id="293" r:id="rId42"/>
    <p:sldId id="279" r:id="rId43"/>
    <p:sldId id="284" r:id="rId44"/>
    <p:sldId id="289" r:id="rId45"/>
    <p:sldId id="294" r:id="rId46"/>
    <p:sldId id="317" r:id="rId47"/>
    <p:sldId id="297" r:id="rId48"/>
    <p:sldId id="268" r:id="rId49"/>
    <p:sldId id="328" r:id="rId50"/>
    <p:sldId id="270" r:id="rId51"/>
    <p:sldId id="271" r:id="rId52"/>
    <p:sldId id="301" r:id="rId53"/>
    <p:sldId id="304" r:id="rId54"/>
    <p:sldId id="306" r:id="rId55"/>
    <p:sldId id="30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8" autoAdjust="0"/>
    <p:restoredTop sz="90792" autoAdjust="0"/>
  </p:normalViewPr>
  <p:slideViewPr>
    <p:cSldViewPr snapToGrid="0">
      <p:cViewPr varScale="1">
        <p:scale>
          <a:sx n="78" d="100"/>
          <a:sy n="78" d="100"/>
        </p:scale>
        <p:origin x="78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F1E10-4C0E-4919-9A23-59397C5BEF17}" type="datetimeFigureOut">
              <a:rPr lang="en-IN" smtClean="0"/>
              <a:t>24-11-2019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75CB9-E594-4615-B035-9AA61ED39F6B}" type="slidenum">
              <a:rPr lang="en-IN" smtClean="0"/>
              <a:t>‹#›</a:t>
            </a:fld>
            <a:endParaRPr lang="en-IN"/>
          </a:p>
        </p:txBody>
      </p:sp>
    </p:spTree>
    <p:extLst>
      <p:ext uri="{BB962C8B-B14F-4D97-AF65-F5344CB8AC3E}">
        <p14:creationId xmlns:p14="http://schemas.microsoft.com/office/powerpoint/2010/main" val="1273908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E75CB9-E594-4615-B035-9AA61ED39F6B}" type="slidenum">
              <a:rPr lang="en-IN" smtClean="0"/>
              <a:t>2</a:t>
            </a:fld>
            <a:endParaRPr lang="en-IN"/>
          </a:p>
        </p:txBody>
      </p:sp>
    </p:spTree>
    <p:extLst>
      <p:ext uri="{BB962C8B-B14F-4D97-AF65-F5344CB8AC3E}">
        <p14:creationId xmlns:p14="http://schemas.microsoft.com/office/powerpoint/2010/main" val="2872178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E75CB9-E594-4615-B035-9AA61ED39F6B}" type="slidenum">
              <a:rPr lang="en-IN" smtClean="0"/>
              <a:t>6</a:t>
            </a:fld>
            <a:endParaRPr lang="en-IN"/>
          </a:p>
        </p:txBody>
      </p:sp>
    </p:spTree>
    <p:extLst>
      <p:ext uri="{BB962C8B-B14F-4D97-AF65-F5344CB8AC3E}">
        <p14:creationId xmlns:p14="http://schemas.microsoft.com/office/powerpoint/2010/main" val="359462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E75CB9-E594-4615-B035-9AA61ED39F6B}" type="slidenum">
              <a:rPr lang="en-IN" smtClean="0"/>
              <a:t>21</a:t>
            </a:fld>
            <a:endParaRPr lang="en-IN"/>
          </a:p>
        </p:txBody>
      </p:sp>
    </p:spTree>
    <p:extLst>
      <p:ext uri="{BB962C8B-B14F-4D97-AF65-F5344CB8AC3E}">
        <p14:creationId xmlns:p14="http://schemas.microsoft.com/office/powerpoint/2010/main" val="353732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E75CB9-E594-4615-B035-9AA61ED39F6B}" type="slidenum">
              <a:rPr lang="en-IN" smtClean="0"/>
              <a:t>30</a:t>
            </a:fld>
            <a:endParaRPr lang="en-IN"/>
          </a:p>
        </p:txBody>
      </p:sp>
    </p:spTree>
    <p:extLst>
      <p:ext uri="{BB962C8B-B14F-4D97-AF65-F5344CB8AC3E}">
        <p14:creationId xmlns:p14="http://schemas.microsoft.com/office/powerpoint/2010/main" val="94127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E75CB9-E594-4615-B035-9AA61ED39F6B}" type="slidenum">
              <a:rPr lang="en-IN" smtClean="0"/>
              <a:t>31</a:t>
            </a:fld>
            <a:endParaRPr lang="en-IN"/>
          </a:p>
        </p:txBody>
      </p:sp>
    </p:spTree>
    <p:extLst>
      <p:ext uri="{BB962C8B-B14F-4D97-AF65-F5344CB8AC3E}">
        <p14:creationId xmlns:p14="http://schemas.microsoft.com/office/powerpoint/2010/main" val="508204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E75CB9-E594-4615-B035-9AA61ED39F6B}" type="slidenum">
              <a:rPr lang="en-IN" smtClean="0"/>
              <a:t>32</a:t>
            </a:fld>
            <a:endParaRPr lang="en-IN"/>
          </a:p>
        </p:txBody>
      </p:sp>
    </p:spTree>
    <p:extLst>
      <p:ext uri="{BB962C8B-B14F-4D97-AF65-F5344CB8AC3E}">
        <p14:creationId xmlns:p14="http://schemas.microsoft.com/office/powerpoint/2010/main" val="1086635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E75CB9-E594-4615-B035-9AA61ED39F6B}" type="slidenum">
              <a:rPr lang="en-IN" smtClean="0"/>
              <a:t>33</a:t>
            </a:fld>
            <a:endParaRPr lang="en-IN"/>
          </a:p>
        </p:txBody>
      </p:sp>
    </p:spTree>
    <p:extLst>
      <p:ext uri="{BB962C8B-B14F-4D97-AF65-F5344CB8AC3E}">
        <p14:creationId xmlns:p14="http://schemas.microsoft.com/office/powerpoint/2010/main" val="22859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C35B1-C3AE-4F6A-A161-25480013A0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04AB03-8968-414A-ABEA-81C4F08E9D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B78537-42AE-44A3-A4B6-1A92774F5D45}"/>
              </a:ext>
            </a:extLst>
          </p:cNvPr>
          <p:cNvSpPr>
            <a:spLocks noGrp="1"/>
          </p:cNvSpPr>
          <p:nvPr>
            <p:ph type="dt" sz="half" idx="10"/>
          </p:nvPr>
        </p:nvSpPr>
        <p:spPr/>
        <p:txBody>
          <a:bodyPr/>
          <a:lstStyle/>
          <a:p>
            <a:fld id="{0F6220D9-0D0A-4E71-8906-229678F85200}" type="datetime1">
              <a:rPr lang="en-IN" smtClean="0"/>
              <a:t>24-11-2019</a:t>
            </a:fld>
            <a:endParaRPr lang="en-IN"/>
          </a:p>
        </p:txBody>
      </p:sp>
      <p:sp>
        <p:nvSpPr>
          <p:cNvPr id="5" name="Footer Placeholder 4">
            <a:extLst>
              <a:ext uri="{FF2B5EF4-FFF2-40B4-BE49-F238E27FC236}">
                <a16:creationId xmlns:a16="http://schemas.microsoft.com/office/drawing/2014/main" id="{EFF27374-8AC3-4368-B284-EC32E32816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9EDC1B-A939-4CFF-8050-350ED1FA8FF2}"/>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3751811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644D-1879-43FA-872D-E7CAE3840C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81E609-E596-444B-9208-D2499FA868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4D8C5C-49C9-401B-A22B-02E10CD067E0}"/>
              </a:ext>
            </a:extLst>
          </p:cNvPr>
          <p:cNvSpPr>
            <a:spLocks noGrp="1"/>
          </p:cNvSpPr>
          <p:nvPr>
            <p:ph type="dt" sz="half" idx="10"/>
          </p:nvPr>
        </p:nvSpPr>
        <p:spPr/>
        <p:txBody>
          <a:bodyPr/>
          <a:lstStyle/>
          <a:p>
            <a:fld id="{3DD1C5F1-7943-4249-A0E3-76D7E849956F}" type="datetime1">
              <a:rPr lang="en-IN" smtClean="0"/>
              <a:t>24-11-2019</a:t>
            </a:fld>
            <a:endParaRPr lang="en-IN"/>
          </a:p>
        </p:txBody>
      </p:sp>
      <p:sp>
        <p:nvSpPr>
          <p:cNvPr id="5" name="Footer Placeholder 4">
            <a:extLst>
              <a:ext uri="{FF2B5EF4-FFF2-40B4-BE49-F238E27FC236}">
                <a16:creationId xmlns:a16="http://schemas.microsoft.com/office/drawing/2014/main" id="{69733168-9A0C-4001-8C48-30819642B0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7E4F8A-753B-45C2-8C73-325A51839EF0}"/>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3939512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FA618F-F283-48FC-87BF-A470DFB492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F51C006-81B0-49A6-8D08-8026C896B4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FCDFFF-EDA0-455E-B1D5-68FF2232F824}"/>
              </a:ext>
            </a:extLst>
          </p:cNvPr>
          <p:cNvSpPr>
            <a:spLocks noGrp="1"/>
          </p:cNvSpPr>
          <p:nvPr>
            <p:ph type="dt" sz="half" idx="10"/>
          </p:nvPr>
        </p:nvSpPr>
        <p:spPr/>
        <p:txBody>
          <a:bodyPr/>
          <a:lstStyle/>
          <a:p>
            <a:fld id="{730D3A29-4D6B-4E9A-983D-56A7D6EF89CA}" type="datetime1">
              <a:rPr lang="en-IN" smtClean="0"/>
              <a:t>24-11-2019</a:t>
            </a:fld>
            <a:endParaRPr lang="en-IN"/>
          </a:p>
        </p:txBody>
      </p:sp>
      <p:sp>
        <p:nvSpPr>
          <p:cNvPr id="5" name="Footer Placeholder 4">
            <a:extLst>
              <a:ext uri="{FF2B5EF4-FFF2-40B4-BE49-F238E27FC236}">
                <a16:creationId xmlns:a16="http://schemas.microsoft.com/office/drawing/2014/main" id="{3E512019-1285-46DC-BB68-316908BE0D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8F7ED8-1024-4EFB-8FB4-22B838218C16}"/>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21018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9362-DC23-492F-8552-B2F4C79A92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371ADB-0B9F-4799-96E8-79185426CB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A2F982-2AAD-41A7-BC7F-409777F5DD6D}"/>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Footer Placeholder 4">
            <a:extLst>
              <a:ext uri="{FF2B5EF4-FFF2-40B4-BE49-F238E27FC236}">
                <a16:creationId xmlns:a16="http://schemas.microsoft.com/office/drawing/2014/main" id="{C20735A5-448C-41D9-A5AE-77A73AE99F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14F853-B97E-443B-BA02-B52B2E0A2A13}"/>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2611140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6AE5-C93B-4765-A5C8-43ECE11911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32479F-EF37-4B68-84C3-DCC1DD291A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26CD68-0914-4CEA-A8AA-ABB592A91452}"/>
              </a:ext>
            </a:extLst>
          </p:cNvPr>
          <p:cNvSpPr>
            <a:spLocks noGrp="1"/>
          </p:cNvSpPr>
          <p:nvPr>
            <p:ph type="dt" sz="half" idx="10"/>
          </p:nvPr>
        </p:nvSpPr>
        <p:spPr/>
        <p:txBody>
          <a:bodyPr/>
          <a:lstStyle/>
          <a:p>
            <a:fld id="{6E2B36F3-FFCF-41CA-AB03-DE7F8FC90A20}" type="datetime1">
              <a:rPr lang="en-IN" smtClean="0"/>
              <a:t>24-11-2019</a:t>
            </a:fld>
            <a:endParaRPr lang="en-IN"/>
          </a:p>
        </p:txBody>
      </p:sp>
      <p:sp>
        <p:nvSpPr>
          <p:cNvPr id="5" name="Footer Placeholder 4">
            <a:extLst>
              <a:ext uri="{FF2B5EF4-FFF2-40B4-BE49-F238E27FC236}">
                <a16:creationId xmlns:a16="http://schemas.microsoft.com/office/drawing/2014/main" id="{CD08DEFC-75E5-48DC-A625-1F72F76DB6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2ACAE6-7B9A-4B3A-ABF9-6D3AE7AA96DB}"/>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203617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8676C-6044-498A-A7F0-52C26ADC44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626E08-240D-472E-B21D-CAC654281D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189267-C065-4D87-A3E9-309E825BCC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A0932D-086D-4BC6-8BC3-9116FE27A77A}"/>
              </a:ext>
            </a:extLst>
          </p:cNvPr>
          <p:cNvSpPr>
            <a:spLocks noGrp="1"/>
          </p:cNvSpPr>
          <p:nvPr>
            <p:ph type="dt" sz="half" idx="10"/>
          </p:nvPr>
        </p:nvSpPr>
        <p:spPr/>
        <p:txBody>
          <a:bodyPr/>
          <a:lstStyle/>
          <a:p>
            <a:fld id="{561426BE-10BA-4017-BB8B-A63C68608153}" type="datetime1">
              <a:rPr lang="en-IN" smtClean="0"/>
              <a:t>24-11-2019</a:t>
            </a:fld>
            <a:endParaRPr lang="en-IN"/>
          </a:p>
        </p:txBody>
      </p:sp>
      <p:sp>
        <p:nvSpPr>
          <p:cNvPr id="6" name="Footer Placeholder 5">
            <a:extLst>
              <a:ext uri="{FF2B5EF4-FFF2-40B4-BE49-F238E27FC236}">
                <a16:creationId xmlns:a16="http://schemas.microsoft.com/office/drawing/2014/main" id="{B936DD67-6AC0-4EBF-A954-7D59BEDC7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9391F1-06C3-4735-AA10-81CEC727EC6C}"/>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311728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FB8A-15E8-4F74-83BB-B4C846FC7F0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CD29E0-2F0C-49A3-BBFC-B0CBBF95C4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5A1384-1368-49F5-B338-3C2A0670F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B5B2F7-8045-4CCB-98F0-2CB87EB5E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F84898-EA82-407B-A84B-2B6A52BC21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478A36-2A16-4E2E-A101-42E2DCDA0A8D}"/>
              </a:ext>
            </a:extLst>
          </p:cNvPr>
          <p:cNvSpPr>
            <a:spLocks noGrp="1"/>
          </p:cNvSpPr>
          <p:nvPr>
            <p:ph type="dt" sz="half" idx="10"/>
          </p:nvPr>
        </p:nvSpPr>
        <p:spPr/>
        <p:txBody>
          <a:bodyPr/>
          <a:lstStyle/>
          <a:p>
            <a:fld id="{9B1CFA9A-3347-41C1-8A98-86385E4ADA2D}" type="datetime1">
              <a:rPr lang="en-IN" smtClean="0"/>
              <a:t>24-11-2019</a:t>
            </a:fld>
            <a:endParaRPr lang="en-IN"/>
          </a:p>
        </p:txBody>
      </p:sp>
      <p:sp>
        <p:nvSpPr>
          <p:cNvPr id="8" name="Footer Placeholder 7">
            <a:extLst>
              <a:ext uri="{FF2B5EF4-FFF2-40B4-BE49-F238E27FC236}">
                <a16:creationId xmlns:a16="http://schemas.microsoft.com/office/drawing/2014/main" id="{847E084A-3BF4-4B1E-8F5E-C3E1DA0482A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18DE1B8-9336-4006-913E-B5F9BDFD5D80}"/>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4107242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FAB5-4624-46F3-8DB2-F24E820112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BE351D-F961-4E56-9A43-7EDB720926A6}"/>
              </a:ext>
            </a:extLst>
          </p:cNvPr>
          <p:cNvSpPr>
            <a:spLocks noGrp="1"/>
          </p:cNvSpPr>
          <p:nvPr>
            <p:ph type="dt" sz="half" idx="10"/>
          </p:nvPr>
        </p:nvSpPr>
        <p:spPr/>
        <p:txBody>
          <a:bodyPr/>
          <a:lstStyle/>
          <a:p>
            <a:fld id="{22DE633F-76F7-443C-A6C0-47C62A9C3AB6}" type="datetime1">
              <a:rPr lang="en-IN" smtClean="0"/>
              <a:t>24-11-2019</a:t>
            </a:fld>
            <a:endParaRPr lang="en-IN"/>
          </a:p>
        </p:txBody>
      </p:sp>
      <p:sp>
        <p:nvSpPr>
          <p:cNvPr id="4" name="Footer Placeholder 3">
            <a:extLst>
              <a:ext uri="{FF2B5EF4-FFF2-40B4-BE49-F238E27FC236}">
                <a16:creationId xmlns:a16="http://schemas.microsoft.com/office/drawing/2014/main" id="{F6A35C47-7657-4A92-9D46-14994E1F607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E8BA71-0F99-4380-AA0D-25DA36B53590}"/>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3341277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4DD14E-2537-442D-BE16-F829512987BF}"/>
              </a:ext>
            </a:extLst>
          </p:cNvPr>
          <p:cNvSpPr>
            <a:spLocks noGrp="1"/>
          </p:cNvSpPr>
          <p:nvPr>
            <p:ph type="dt" sz="half" idx="10"/>
          </p:nvPr>
        </p:nvSpPr>
        <p:spPr/>
        <p:txBody>
          <a:bodyPr/>
          <a:lstStyle/>
          <a:p>
            <a:fld id="{95CE63BD-999C-4796-A488-11355C09CFC8}" type="datetime1">
              <a:rPr lang="en-IN" smtClean="0"/>
              <a:t>24-11-2019</a:t>
            </a:fld>
            <a:endParaRPr lang="en-IN"/>
          </a:p>
        </p:txBody>
      </p:sp>
      <p:sp>
        <p:nvSpPr>
          <p:cNvPr id="3" name="Footer Placeholder 2">
            <a:extLst>
              <a:ext uri="{FF2B5EF4-FFF2-40B4-BE49-F238E27FC236}">
                <a16:creationId xmlns:a16="http://schemas.microsoft.com/office/drawing/2014/main" id="{A13583E6-011F-4276-A9CB-39DDF6D8AA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C4E6488-5E64-4044-8BB5-3ED22C5A4CF9}"/>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135934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7EDB-2556-48DE-8219-4FE51CBCB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E7234A-4A40-4BC1-BDC1-C4B491B75A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8542BC-FAB5-4FFF-B651-81589F752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87E7B-5032-4FEB-9375-811E02420FBB}"/>
              </a:ext>
            </a:extLst>
          </p:cNvPr>
          <p:cNvSpPr>
            <a:spLocks noGrp="1"/>
          </p:cNvSpPr>
          <p:nvPr>
            <p:ph type="dt" sz="half" idx="10"/>
          </p:nvPr>
        </p:nvSpPr>
        <p:spPr/>
        <p:txBody>
          <a:bodyPr/>
          <a:lstStyle/>
          <a:p>
            <a:fld id="{45C6306C-7D40-4983-8599-07BFF34DE406}" type="datetime1">
              <a:rPr lang="en-IN" smtClean="0"/>
              <a:t>24-11-2019</a:t>
            </a:fld>
            <a:endParaRPr lang="en-IN"/>
          </a:p>
        </p:txBody>
      </p:sp>
      <p:sp>
        <p:nvSpPr>
          <p:cNvPr id="6" name="Footer Placeholder 5">
            <a:extLst>
              <a:ext uri="{FF2B5EF4-FFF2-40B4-BE49-F238E27FC236}">
                <a16:creationId xmlns:a16="http://schemas.microsoft.com/office/drawing/2014/main" id="{D2491709-B2C1-4136-A927-300762937A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8E0DC0-B0F5-48B3-A165-44A5B86E4DC4}"/>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3058762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6BF8-260D-4F7F-B086-A3EE3B1204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AF627F-7EAB-4D76-AE5E-4937178DCD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89DD9E-2F33-4E3B-B532-9E5974056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49FB4-CB32-49F5-94BB-C9C1CCB5B4B8}"/>
              </a:ext>
            </a:extLst>
          </p:cNvPr>
          <p:cNvSpPr>
            <a:spLocks noGrp="1"/>
          </p:cNvSpPr>
          <p:nvPr>
            <p:ph type="dt" sz="half" idx="10"/>
          </p:nvPr>
        </p:nvSpPr>
        <p:spPr/>
        <p:txBody>
          <a:bodyPr/>
          <a:lstStyle/>
          <a:p>
            <a:fld id="{99B3718D-F392-450F-8DAF-643EA24607BD}" type="datetime1">
              <a:rPr lang="en-IN" smtClean="0"/>
              <a:t>24-11-2019</a:t>
            </a:fld>
            <a:endParaRPr lang="en-IN"/>
          </a:p>
        </p:txBody>
      </p:sp>
      <p:sp>
        <p:nvSpPr>
          <p:cNvPr id="6" name="Footer Placeholder 5">
            <a:extLst>
              <a:ext uri="{FF2B5EF4-FFF2-40B4-BE49-F238E27FC236}">
                <a16:creationId xmlns:a16="http://schemas.microsoft.com/office/drawing/2014/main" id="{164054F0-0053-4BCF-9D8C-2868F66080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E77AA8-6240-413F-9223-417D43EC31AD}"/>
              </a:ext>
            </a:extLst>
          </p:cNvPr>
          <p:cNvSpPr>
            <a:spLocks noGrp="1"/>
          </p:cNvSpPr>
          <p:nvPr>
            <p:ph type="sldNum" sz="quarter" idx="12"/>
          </p:nvPr>
        </p:nvSpPr>
        <p:spPr/>
        <p:txBody>
          <a:bodyPr/>
          <a:lstStyle/>
          <a:p>
            <a:fld id="{8B0182F0-7576-448F-A013-537382251BB6}" type="slidenum">
              <a:rPr lang="en-IN" smtClean="0"/>
              <a:t>‹#›</a:t>
            </a:fld>
            <a:endParaRPr lang="en-IN"/>
          </a:p>
        </p:txBody>
      </p:sp>
    </p:spTree>
    <p:extLst>
      <p:ext uri="{BB962C8B-B14F-4D97-AF65-F5344CB8AC3E}">
        <p14:creationId xmlns:p14="http://schemas.microsoft.com/office/powerpoint/2010/main" val="2494156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26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FD7520-21C2-4014-9287-B1FED956E1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74981F-4791-473A-809A-19E77694EB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4D6233-FE52-4E2B-98B9-5C9520AAB0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F47BD2-2ADC-4AAC-8163-A67C475CD6CD}" type="datetime1">
              <a:rPr lang="en-IN" smtClean="0"/>
              <a:t>24-11-2019</a:t>
            </a:fld>
            <a:endParaRPr lang="en-IN"/>
          </a:p>
        </p:txBody>
      </p:sp>
      <p:sp>
        <p:nvSpPr>
          <p:cNvPr id="5" name="Footer Placeholder 4">
            <a:extLst>
              <a:ext uri="{FF2B5EF4-FFF2-40B4-BE49-F238E27FC236}">
                <a16:creationId xmlns:a16="http://schemas.microsoft.com/office/drawing/2014/main" id="{022F26FE-CF85-4305-B8CA-6FA334EB05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479F3F-0447-4D41-B0DB-D3E47215BF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182F0-7576-448F-A013-537382251BB6}" type="slidenum">
              <a:rPr lang="en-IN" smtClean="0"/>
              <a:t>‹#›</a:t>
            </a:fld>
            <a:endParaRPr lang="en-IN"/>
          </a:p>
        </p:txBody>
      </p:sp>
    </p:spTree>
    <p:extLst>
      <p:ext uri="{BB962C8B-B14F-4D97-AF65-F5344CB8AC3E}">
        <p14:creationId xmlns:p14="http://schemas.microsoft.com/office/powerpoint/2010/main" val="138715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www.jagranjosh.com/current-affairs/what-is-oddeven-rule-that-will-be-implemented-in-delhi-from-4-to-15-november-1568360599-1" TargetMode="External"/><Relationship Id="rId3" Type="http://schemas.openxmlformats.org/officeDocument/2006/relationships/hyperlink" Target="https://www.indiatoday.in/india/story/delhi-ncr-s-dirty-fuel-driven-industries-to-remain-shut-till-nov-8-epca-1615732-2019-11-05" TargetMode="External"/><Relationship Id="rId7" Type="http://schemas.openxmlformats.org/officeDocument/2006/relationships/hyperlink" Target="https://economictimes.indiatimes.com/news/politics-and-nation/ngt-gets-cracking-on-pollution-in-delhi-ncr-bans-all-construction-work-for-7-days/articleshow/55311680.cms?from=mdr" TargetMode="External"/><Relationship Id="rId2" Type="http://schemas.openxmlformats.org/officeDocument/2006/relationships/hyperlink" Target="https://economictimes.indiatimes.com/news/politics-and-nation/ban-on-night-time-construction-in-ncr-extended-till-saturday/articleshow/71838547.cms" TargetMode="External"/><Relationship Id="rId1" Type="http://schemas.openxmlformats.org/officeDocument/2006/relationships/slideLayout" Target="../slideLayouts/slideLayout2.xml"/><Relationship Id="rId6" Type="http://schemas.openxmlformats.org/officeDocument/2006/relationships/hyperlink" Target="https://www.livemint.com/Politics/MHVjYfmyoaZVnnYKg2mFzK/Delhi-air-pollution-NGT-imposes-ban-on-industrial-construc.html" TargetMode="External"/><Relationship Id="rId5" Type="http://schemas.openxmlformats.org/officeDocument/2006/relationships/hyperlink" Target="https://economictimes.indiatimes.com/news/politics-and-nation/epca-shuts-industries-in-delhis-pollution-hotspots-bans-construction-activities-till-wednesday/articleshow/67230110.cms?from=mdr" TargetMode="External"/><Relationship Id="rId4" Type="http://schemas.openxmlformats.org/officeDocument/2006/relationships/hyperlink" Target="https://www.indiatoday.in/india/story/air-pollution-sc-bans-construction-demolition-burning-of-waste-in-delhi-ncr-1615731-2019-11-05"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4" name="Picture 6" descr="Image result for delhi air pollution">
            <a:extLst>
              <a:ext uri="{FF2B5EF4-FFF2-40B4-BE49-F238E27FC236}">
                <a16:creationId xmlns:a16="http://schemas.microsoft.com/office/drawing/2014/main" id="{942C5C2F-C510-4D96-B812-64F91058C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40980"/>
            <a:ext cx="12182475" cy="68823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887784-9FFC-4253-9F49-86C4BF58B50A}"/>
              </a:ext>
            </a:extLst>
          </p:cNvPr>
          <p:cNvSpPr>
            <a:spLocks noGrp="1"/>
          </p:cNvSpPr>
          <p:nvPr>
            <p:ph type="ctrTitle"/>
          </p:nvPr>
        </p:nvSpPr>
        <p:spPr>
          <a:xfrm>
            <a:off x="353960" y="702028"/>
            <a:ext cx="11611897" cy="2387600"/>
          </a:xfrm>
        </p:spPr>
        <p:txBody>
          <a:bodyPr>
            <a:normAutofit fontScale="90000"/>
          </a:bodyPr>
          <a:lstStyle/>
          <a:p>
            <a:r>
              <a:rPr lang="en-US" b="1" dirty="0">
                <a:solidFill>
                  <a:schemeClr val="bg1"/>
                </a:solidFill>
                <a:latin typeface="Times New Roman" panose="02020603050405020304" pitchFamily="18" charset="0"/>
                <a:cs typeface="Times New Roman" panose="02020603050405020304" pitchFamily="18" charset="0"/>
              </a:rPr>
              <a:t>Quantifying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the effectiveness of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various air pollution reduction schemes in Delhi</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53021F7-8A3C-4EEE-A370-06AEF23BCEE8}"/>
              </a:ext>
            </a:extLst>
          </p:cNvPr>
          <p:cNvSpPr>
            <a:spLocks noGrp="1"/>
          </p:cNvSpPr>
          <p:nvPr>
            <p:ph type="subTitle" idx="1"/>
          </p:nvPr>
        </p:nvSpPr>
        <p:spPr>
          <a:xfrm>
            <a:off x="3920987" y="4802970"/>
            <a:ext cx="4846775" cy="1655762"/>
          </a:xfrm>
        </p:spPr>
        <p:txBody>
          <a:bodyPr>
            <a:normAutofit/>
          </a:bodyPr>
          <a:lstStyle/>
          <a:p>
            <a:r>
              <a:rPr lang="en-IN" sz="2000" dirty="0">
                <a:solidFill>
                  <a:schemeClr val="bg1"/>
                </a:solidFill>
                <a:latin typeface="Times New Roman" panose="02020603050405020304" pitchFamily="18" charset="0"/>
                <a:cs typeface="Times New Roman" panose="02020603050405020304" pitchFamily="18" charset="0"/>
              </a:rPr>
              <a:t>Presented by:</a:t>
            </a:r>
          </a:p>
          <a:p>
            <a:r>
              <a:rPr lang="en-IN" sz="2000" dirty="0">
                <a:solidFill>
                  <a:schemeClr val="bg1"/>
                </a:solidFill>
                <a:latin typeface="Times New Roman" panose="02020603050405020304" pitchFamily="18" charset="0"/>
                <a:cs typeface="Times New Roman" panose="02020603050405020304" pitchFamily="18" charset="0"/>
              </a:rPr>
              <a:t>Bharati </a:t>
            </a:r>
            <a:r>
              <a:rPr lang="en-IN" sz="2000" dirty="0" err="1">
                <a:solidFill>
                  <a:schemeClr val="bg1"/>
                </a:solidFill>
                <a:latin typeface="Times New Roman" panose="02020603050405020304" pitchFamily="18" charset="0"/>
                <a:cs typeface="Times New Roman" panose="02020603050405020304" pitchFamily="18" charset="0"/>
              </a:rPr>
              <a:t>Khanijo</a:t>
            </a:r>
            <a:r>
              <a:rPr lang="en-IN" sz="2000" dirty="0">
                <a:solidFill>
                  <a:schemeClr val="bg1"/>
                </a:solidFill>
                <a:latin typeface="Times New Roman" panose="02020603050405020304" pitchFamily="18" charset="0"/>
                <a:cs typeface="Times New Roman" panose="02020603050405020304" pitchFamily="18" charset="0"/>
              </a:rPr>
              <a:t>, </a:t>
            </a:r>
          </a:p>
          <a:p>
            <a:r>
              <a:rPr lang="en-IN" sz="2000" dirty="0">
                <a:solidFill>
                  <a:schemeClr val="bg1"/>
                </a:solidFill>
                <a:latin typeface="Times New Roman" panose="02020603050405020304" pitchFamily="18" charset="0"/>
                <a:cs typeface="Times New Roman" panose="02020603050405020304" pitchFamily="18" charset="0"/>
              </a:rPr>
              <a:t>Krithika Subramanian </a:t>
            </a:r>
          </a:p>
          <a:p>
            <a:r>
              <a:rPr lang="en-IN" sz="2000" dirty="0">
                <a:solidFill>
                  <a:schemeClr val="bg1"/>
                </a:solidFill>
                <a:latin typeface="Times New Roman" panose="02020603050405020304" pitchFamily="18" charset="0"/>
                <a:cs typeface="Times New Roman" panose="02020603050405020304" pitchFamily="18" charset="0"/>
              </a:rPr>
              <a:t> </a:t>
            </a:r>
            <a:r>
              <a:rPr lang="en-IN" sz="2000" dirty="0" err="1">
                <a:solidFill>
                  <a:schemeClr val="bg1"/>
                </a:solidFill>
                <a:latin typeface="Times New Roman" panose="02020603050405020304" pitchFamily="18" charset="0"/>
                <a:cs typeface="Times New Roman" panose="02020603050405020304" pitchFamily="18" charset="0"/>
              </a:rPr>
              <a:t>Sayantika</a:t>
            </a:r>
            <a:r>
              <a:rPr lang="en-IN" sz="2000" dirty="0">
                <a:solidFill>
                  <a:schemeClr val="bg1"/>
                </a:solidFill>
                <a:latin typeface="Times New Roman" panose="02020603050405020304" pitchFamily="18" charset="0"/>
                <a:cs typeface="Times New Roman" panose="02020603050405020304" pitchFamily="18" charset="0"/>
              </a:rPr>
              <a:t> Ghosh</a:t>
            </a:r>
          </a:p>
        </p:txBody>
      </p:sp>
      <p:sp>
        <p:nvSpPr>
          <p:cNvPr id="6" name="Date Placeholder 5">
            <a:extLst>
              <a:ext uri="{FF2B5EF4-FFF2-40B4-BE49-F238E27FC236}">
                <a16:creationId xmlns:a16="http://schemas.microsoft.com/office/drawing/2014/main" id="{7458A2C9-042F-4D12-B5ED-1EE3AEBBCFFD}"/>
              </a:ext>
            </a:extLst>
          </p:cNvPr>
          <p:cNvSpPr>
            <a:spLocks noGrp="1"/>
          </p:cNvSpPr>
          <p:nvPr>
            <p:ph type="dt" sz="half" idx="10"/>
          </p:nvPr>
        </p:nvSpPr>
        <p:spPr/>
        <p:txBody>
          <a:bodyPr/>
          <a:lstStyle/>
          <a:p>
            <a:fld id="{1D1C0948-E35B-484C-8D78-7444E8F980C7}" type="datetime1">
              <a:rPr lang="en-IN" smtClean="0"/>
              <a:t>24-11-2019</a:t>
            </a:fld>
            <a:endParaRPr lang="en-IN"/>
          </a:p>
        </p:txBody>
      </p:sp>
      <p:sp>
        <p:nvSpPr>
          <p:cNvPr id="7" name="Slide Number Placeholder 6">
            <a:extLst>
              <a:ext uri="{FF2B5EF4-FFF2-40B4-BE49-F238E27FC236}">
                <a16:creationId xmlns:a16="http://schemas.microsoft.com/office/drawing/2014/main" id="{77C30214-2BD2-432C-BFD5-D32196164C50}"/>
              </a:ext>
            </a:extLst>
          </p:cNvPr>
          <p:cNvSpPr>
            <a:spLocks noGrp="1"/>
          </p:cNvSpPr>
          <p:nvPr>
            <p:ph type="sldNum" sz="quarter" idx="12"/>
          </p:nvPr>
        </p:nvSpPr>
        <p:spPr/>
        <p:txBody>
          <a:bodyPr/>
          <a:lstStyle/>
          <a:p>
            <a:fld id="{8B0182F0-7576-448F-A013-537382251BB6}" type="slidenum">
              <a:rPr lang="en-IN" smtClean="0"/>
              <a:t>1</a:t>
            </a:fld>
            <a:endParaRPr lang="en-IN"/>
          </a:p>
        </p:txBody>
      </p:sp>
      <p:sp>
        <p:nvSpPr>
          <p:cNvPr id="8" name="TextBox 7">
            <a:extLst>
              <a:ext uri="{FF2B5EF4-FFF2-40B4-BE49-F238E27FC236}">
                <a16:creationId xmlns:a16="http://schemas.microsoft.com/office/drawing/2014/main" id="{B054F06D-5179-49FD-8704-F61E2246A123}"/>
              </a:ext>
            </a:extLst>
          </p:cNvPr>
          <p:cNvSpPr txBox="1"/>
          <p:nvPr/>
        </p:nvSpPr>
        <p:spPr>
          <a:xfrm>
            <a:off x="3673884" y="3276511"/>
            <a:ext cx="4972050" cy="1200329"/>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Under the guidance of:</a:t>
            </a:r>
          </a:p>
          <a:p>
            <a:pPr algn="ctr"/>
            <a:r>
              <a:rPr lang="en-IN" sz="2400" dirty="0">
                <a:solidFill>
                  <a:schemeClr val="bg1"/>
                </a:solidFill>
                <a:latin typeface="Times New Roman" panose="02020603050405020304" pitchFamily="18" charset="0"/>
                <a:cs typeface="Times New Roman" panose="02020603050405020304" pitchFamily="18" charset="0"/>
              </a:rPr>
              <a:t>Professor Rajesh </a:t>
            </a:r>
            <a:r>
              <a:rPr lang="en-IN" sz="2400" dirty="0" err="1">
                <a:solidFill>
                  <a:schemeClr val="bg1"/>
                </a:solidFill>
                <a:latin typeface="Times New Roman" panose="02020603050405020304" pitchFamily="18" charset="0"/>
                <a:cs typeface="Times New Roman" panose="02020603050405020304" pitchFamily="18" charset="0"/>
              </a:rPr>
              <a:t>Sundaresan</a:t>
            </a:r>
            <a:endParaRPr lang="en-IN" sz="2400" dirty="0">
              <a:solidFill>
                <a:schemeClr val="bg1"/>
              </a:solidFill>
              <a:latin typeface="Times New Roman" panose="02020603050405020304" pitchFamily="18" charset="0"/>
              <a:cs typeface="Times New Roman" panose="02020603050405020304" pitchFamily="18" charset="0"/>
            </a:endParaRPr>
          </a:p>
          <a:p>
            <a:pPr algn="ctr"/>
            <a:r>
              <a:rPr lang="en-IN" sz="2400" dirty="0">
                <a:solidFill>
                  <a:schemeClr val="bg1"/>
                </a:solidFill>
                <a:latin typeface="Times New Roman" panose="02020603050405020304" pitchFamily="18" charset="0"/>
                <a:cs typeface="Times New Roman" panose="02020603050405020304" pitchFamily="18" charset="0"/>
              </a:rPr>
              <a:t>Professor Ramesh Hariharan</a:t>
            </a:r>
          </a:p>
        </p:txBody>
      </p:sp>
    </p:spTree>
    <p:extLst>
      <p:ext uri="{BB962C8B-B14F-4D97-AF65-F5344CB8AC3E}">
        <p14:creationId xmlns:p14="http://schemas.microsoft.com/office/powerpoint/2010/main" val="131118209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84BC24-BA46-4CB6-907A-B029C505034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5240BCB-FF5B-4338-A01F-FAB8A7B08254}"/>
              </a:ext>
            </a:extLst>
          </p:cNvPr>
          <p:cNvPicPr>
            <a:picLocks noChangeAspect="1"/>
          </p:cNvPicPr>
          <p:nvPr/>
        </p:nvPicPr>
        <p:blipFill rotWithShape="1">
          <a:blip r:embed="rId2"/>
          <a:srcRect t="13703" b="5302"/>
          <a:stretch/>
        </p:blipFill>
        <p:spPr>
          <a:xfrm>
            <a:off x="0" y="984319"/>
            <a:ext cx="12192000" cy="5551971"/>
          </a:xfrm>
          <a:prstGeom prst="rect">
            <a:avLst/>
          </a:prstGeom>
        </p:spPr>
      </p:pic>
      <p:sp>
        <p:nvSpPr>
          <p:cNvPr id="5" name="TextBox 4">
            <a:extLst>
              <a:ext uri="{FF2B5EF4-FFF2-40B4-BE49-F238E27FC236}">
                <a16:creationId xmlns:a16="http://schemas.microsoft.com/office/drawing/2014/main" id="{058AAF78-8379-4721-99E9-48853E412566}"/>
              </a:ext>
            </a:extLst>
          </p:cNvPr>
          <p:cNvSpPr txBox="1"/>
          <p:nvPr/>
        </p:nvSpPr>
        <p:spPr>
          <a:xfrm>
            <a:off x="291548" y="213025"/>
            <a:ext cx="4599766" cy="584775"/>
          </a:xfrm>
          <a:prstGeom prst="rect">
            <a:avLst/>
          </a:prstGeom>
          <a:noFill/>
        </p:spPr>
        <p:txBody>
          <a:bodyPr wrap="square" rtlCol="0">
            <a:spAutoFit/>
          </a:bodyPr>
          <a:lstStyle/>
          <a:p>
            <a:r>
              <a:rPr lang="en-IN" sz="3200" b="1" dirty="0">
                <a:latin typeface="Aharoni" panose="02010803020104030203" pitchFamily="2" charset="-79"/>
                <a:cs typeface="Aharoni" panose="02010803020104030203" pitchFamily="2" charset="-79"/>
              </a:rPr>
              <a:t>Mandir Marg, Delhi</a:t>
            </a:r>
          </a:p>
        </p:txBody>
      </p:sp>
      <p:sp>
        <p:nvSpPr>
          <p:cNvPr id="6" name="Date Placeholder 5">
            <a:extLst>
              <a:ext uri="{FF2B5EF4-FFF2-40B4-BE49-F238E27FC236}">
                <a16:creationId xmlns:a16="http://schemas.microsoft.com/office/drawing/2014/main" id="{A0EE0FD3-2284-4B4B-919D-B718ED51631C}"/>
              </a:ext>
            </a:extLst>
          </p:cNvPr>
          <p:cNvSpPr>
            <a:spLocks noGrp="1"/>
          </p:cNvSpPr>
          <p:nvPr>
            <p:ph type="dt" sz="half" idx="10"/>
          </p:nvPr>
        </p:nvSpPr>
        <p:spPr/>
        <p:txBody>
          <a:bodyPr/>
          <a:lstStyle/>
          <a:p>
            <a:fld id="{C1A5818B-B4F4-4D14-860E-9E9626CCF92B}" type="datetime1">
              <a:rPr lang="en-IN" smtClean="0"/>
              <a:t>24-11-2019</a:t>
            </a:fld>
            <a:endParaRPr lang="en-IN"/>
          </a:p>
        </p:txBody>
      </p:sp>
      <p:sp>
        <p:nvSpPr>
          <p:cNvPr id="7" name="Slide Number Placeholder 6">
            <a:extLst>
              <a:ext uri="{FF2B5EF4-FFF2-40B4-BE49-F238E27FC236}">
                <a16:creationId xmlns:a16="http://schemas.microsoft.com/office/drawing/2014/main" id="{8A3A9AF1-0007-4785-A073-6BAE24EA644D}"/>
              </a:ext>
            </a:extLst>
          </p:cNvPr>
          <p:cNvSpPr>
            <a:spLocks noGrp="1"/>
          </p:cNvSpPr>
          <p:nvPr>
            <p:ph type="sldNum" sz="quarter" idx="12"/>
          </p:nvPr>
        </p:nvSpPr>
        <p:spPr/>
        <p:txBody>
          <a:bodyPr/>
          <a:lstStyle/>
          <a:p>
            <a:fld id="{8B0182F0-7576-448F-A013-537382251BB6}" type="slidenum">
              <a:rPr lang="en-IN" smtClean="0"/>
              <a:t>10</a:t>
            </a:fld>
            <a:endParaRPr lang="en-IN"/>
          </a:p>
        </p:txBody>
      </p:sp>
    </p:spTree>
    <p:extLst>
      <p:ext uri="{BB962C8B-B14F-4D97-AF65-F5344CB8AC3E}">
        <p14:creationId xmlns:p14="http://schemas.microsoft.com/office/powerpoint/2010/main" val="260454921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D7B136-6986-457F-8B64-50774ECA1498}"/>
              </a:ext>
            </a:extLst>
          </p:cNvPr>
          <p:cNvSpPr>
            <a:spLocks noGrp="1"/>
          </p:cNvSpPr>
          <p:nvPr>
            <p:ph type="title"/>
          </p:nvPr>
        </p:nvSpPr>
        <p:spPr>
          <a:xfrm>
            <a:off x="3490452" y="2207573"/>
            <a:ext cx="6105832" cy="1325563"/>
          </a:xfrm>
        </p:spPr>
        <p:txBody>
          <a:bodyPr>
            <a:noAutofit/>
          </a:bodyPr>
          <a:lstStyle/>
          <a:p>
            <a:r>
              <a:rPr lang="en-US" sz="6000" dirty="0">
                <a:latin typeface="Aharoni" panose="02010803020104030203" pitchFamily="2" charset="-79"/>
                <a:cs typeface="Aharoni" panose="02010803020104030203" pitchFamily="2" charset="-79"/>
              </a:rPr>
              <a:t>Our Approach</a:t>
            </a:r>
            <a:endParaRPr lang="en-IN" sz="6000" dirty="0">
              <a:latin typeface="Aharoni" panose="02010803020104030203" pitchFamily="2" charset="-79"/>
              <a:cs typeface="Aharoni" panose="02010803020104030203" pitchFamily="2" charset="-79"/>
            </a:endParaRPr>
          </a:p>
        </p:txBody>
      </p:sp>
      <p:sp>
        <p:nvSpPr>
          <p:cNvPr id="4" name="Date Placeholder 3">
            <a:extLst>
              <a:ext uri="{FF2B5EF4-FFF2-40B4-BE49-F238E27FC236}">
                <a16:creationId xmlns:a16="http://schemas.microsoft.com/office/drawing/2014/main" id="{7904A594-ADC9-4D3D-A9CE-812984B64404}"/>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72ECEB0-193D-4DF0-B724-DC5E5AFF2AA6}"/>
              </a:ext>
            </a:extLst>
          </p:cNvPr>
          <p:cNvSpPr>
            <a:spLocks noGrp="1"/>
          </p:cNvSpPr>
          <p:nvPr>
            <p:ph type="sldNum" sz="quarter" idx="12"/>
          </p:nvPr>
        </p:nvSpPr>
        <p:spPr/>
        <p:txBody>
          <a:bodyPr/>
          <a:lstStyle/>
          <a:p>
            <a:fld id="{8B0182F0-7576-448F-A013-537382251BB6}" type="slidenum">
              <a:rPr lang="en-IN" smtClean="0"/>
              <a:t>11</a:t>
            </a:fld>
            <a:endParaRPr lang="en-IN"/>
          </a:p>
        </p:txBody>
      </p:sp>
    </p:spTree>
    <p:extLst>
      <p:ext uri="{BB962C8B-B14F-4D97-AF65-F5344CB8AC3E}">
        <p14:creationId xmlns:p14="http://schemas.microsoft.com/office/powerpoint/2010/main" val="109199847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533B6B7-5903-4886-B78A-696FD3A80158}"/>
              </a:ext>
            </a:extLst>
          </p:cNvPr>
          <p:cNvSpPr>
            <a:spLocks noGrp="1"/>
          </p:cNvSpPr>
          <p:nvPr>
            <p:ph type="dt" sz="half" idx="10"/>
          </p:nvPr>
        </p:nvSpPr>
        <p:spPr/>
        <p:txBody>
          <a:bodyPr/>
          <a:lstStyle/>
          <a:p>
            <a:fld id="{5CE647B7-8C01-4D5D-AF72-77363531E87B}" type="datetime1">
              <a:rPr lang="en-IN" smtClean="0">
                <a:latin typeface="Cambria" panose="02040503050406030204" pitchFamily="18" charset="0"/>
                <a:ea typeface="Cambria" panose="02040503050406030204" pitchFamily="18" charset="0"/>
              </a:rPr>
              <a:t>24-11-2019</a:t>
            </a:fld>
            <a:endParaRPr lang="en-IN">
              <a:latin typeface="Cambria" panose="02040503050406030204" pitchFamily="18" charset="0"/>
              <a:ea typeface="Cambria" panose="02040503050406030204" pitchFamily="18" charset="0"/>
            </a:endParaRPr>
          </a:p>
        </p:txBody>
      </p:sp>
      <p:sp>
        <p:nvSpPr>
          <p:cNvPr id="5" name="Slide Number Placeholder 4">
            <a:extLst>
              <a:ext uri="{FF2B5EF4-FFF2-40B4-BE49-F238E27FC236}">
                <a16:creationId xmlns:a16="http://schemas.microsoft.com/office/drawing/2014/main" id="{CBDDF6A8-C304-4E11-8D12-4373D55715FD}"/>
              </a:ext>
            </a:extLst>
          </p:cNvPr>
          <p:cNvSpPr>
            <a:spLocks noGrp="1"/>
          </p:cNvSpPr>
          <p:nvPr>
            <p:ph type="sldNum" sz="quarter" idx="12"/>
          </p:nvPr>
        </p:nvSpPr>
        <p:spPr/>
        <p:txBody>
          <a:bodyPr/>
          <a:lstStyle/>
          <a:p>
            <a:fld id="{8B0182F0-7576-448F-A013-537382251BB6}" type="slidenum">
              <a:rPr lang="en-IN" smtClean="0">
                <a:latin typeface="Cambria" panose="02040503050406030204" pitchFamily="18" charset="0"/>
                <a:ea typeface="Cambria" panose="02040503050406030204" pitchFamily="18" charset="0"/>
              </a:rPr>
              <a:t>12</a:t>
            </a:fld>
            <a:endParaRPr lang="en-IN">
              <a:latin typeface="Cambria" panose="02040503050406030204" pitchFamily="18" charset="0"/>
              <a:ea typeface="Cambria" panose="02040503050406030204" pitchFamily="18" charset="0"/>
            </a:endParaRPr>
          </a:p>
        </p:txBody>
      </p:sp>
      <p:sp>
        <p:nvSpPr>
          <p:cNvPr id="9" name="Rectangle 8">
            <a:extLst>
              <a:ext uri="{FF2B5EF4-FFF2-40B4-BE49-F238E27FC236}">
                <a16:creationId xmlns:a16="http://schemas.microsoft.com/office/drawing/2014/main" id="{CFD741C0-B2E4-4EEA-B9C8-F967445E734B}"/>
              </a:ext>
            </a:extLst>
          </p:cNvPr>
          <p:cNvSpPr/>
          <p:nvPr/>
        </p:nvSpPr>
        <p:spPr>
          <a:xfrm>
            <a:off x="3138955" y="218454"/>
            <a:ext cx="6096000" cy="52322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r>
              <a:rPr lang="en-US" sz="2800" dirty="0">
                <a:latin typeface="Cambria" panose="02040503050406030204" pitchFamily="18" charset="0"/>
                <a:ea typeface="Cambria" panose="02040503050406030204" pitchFamily="18" charset="0"/>
              </a:rPr>
              <a:t>Problem Domain Selection</a:t>
            </a:r>
            <a:endParaRPr lang="en-IN" sz="2800" dirty="0">
              <a:latin typeface="Cambria" panose="02040503050406030204" pitchFamily="18" charset="0"/>
              <a:ea typeface="Cambria" panose="02040503050406030204" pitchFamily="18" charset="0"/>
            </a:endParaRPr>
          </a:p>
        </p:txBody>
      </p:sp>
      <p:sp>
        <p:nvSpPr>
          <p:cNvPr id="10" name="Rectangle 9">
            <a:extLst>
              <a:ext uri="{FF2B5EF4-FFF2-40B4-BE49-F238E27FC236}">
                <a16:creationId xmlns:a16="http://schemas.microsoft.com/office/drawing/2014/main" id="{ADF6D398-5F11-44F9-BDAA-E1FC68334742}"/>
              </a:ext>
            </a:extLst>
          </p:cNvPr>
          <p:cNvSpPr/>
          <p:nvPr/>
        </p:nvSpPr>
        <p:spPr>
          <a:xfrm>
            <a:off x="3138955" y="878199"/>
            <a:ext cx="6096000" cy="52322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r>
              <a:rPr lang="en-US" sz="2800" dirty="0">
                <a:latin typeface="Cambria" panose="02040503050406030204" pitchFamily="18" charset="0"/>
                <a:ea typeface="Cambria" panose="02040503050406030204" pitchFamily="18" charset="0"/>
              </a:rPr>
              <a:t>Problem Selection</a:t>
            </a:r>
            <a:endParaRPr lang="en-IN" sz="2800" dirty="0">
              <a:latin typeface="Cambria" panose="02040503050406030204" pitchFamily="18" charset="0"/>
              <a:ea typeface="Cambria" panose="02040503050406030204" pitchFamily="18" charset="0"/>
            </a:endParaRPr>
          </a:p>
        </p:txBody>
      </p:sp>
      <p:sp>
        <p:nvSpPr>
          <p:cNvPr id="14" name="Rectangle 13">
            <a:extLst>
              <a:ext uri="{FF2B5EF4-FFF2-40B4-BE49-F238E27FC236}">
                <a16:creationId xmlns:a16="http://schemas.microsoft.com/office/drawing/2014/main" id="{9123A640-87A5-439E-A2BB-9EBC28B60FE5}"/>
              </a:ext>
            </a:extLst>
          </p:cNvPr>
          <p:cNvSpPr/>
          <p:nvPr/>
        </p:nvSpPr>
        <p:spPr>
          <a:xfrm>
            <a:off x="3138955" y="1538773"/>
            <a:ext cx="6096000" cy="52322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r>
              <a:rPr lang="en-US" sz="2800" dirty="0">
                <a:latin typeface="Cambria" panose="02040503050406030204" pitchFamily="18" charset="0"/>
                <a:ea typeface="Cambria" panose="02040503050406030204" pitchFamily="18" charset="0"/>
              </a:rPr>
              <a:t>Data Collection</a:t>
            </a:r>
            <a:endParaRPr lang="en-IN" sz="2800" dirty="0">
              <a:latin typeface="Cambria" panose="02040503050406030204" pitchFamily="18" charset="0"/>
              <a:ea typeface="Cambria" panose="02040503050406030204" pitchFamily="18" charset="0"/>
            </a:endParaRPr>
          </a:p>
        </p:txBody>
      </p:sp>
      <p:sp>
        <p:nvSpPr>
          <p:cNvPr id="15" name="Rectangle 14">
            <a:extLst>
              <a:ext uri="{FF2B5EF4-FFF2-40B4-BE49-F238E27FC236}">
                <a16:creationId xmlns:a16="http://schemas.microsoft.com/office/drawing/2014/main" id="{5F6CAD8A-2AC8-4C1C-B2E5-6B54679EB346}"/>
              </a:ext>
            </a:extLst>
          </p:cNvPr>
          <p:cNvSpPr/>
          <p:nvPr/>
        </p:nvSpPr>
        <p:spPr>
          <a:xfrm>
            <a:off x="3138955" y="2198518"/>
            <a:ext cx="6096000" cy="52322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r>
              <a:rPr lang="en-US" sz="2800" dirty="0">
                <a:latin typeface="Cambria" panose="02040503050406030204" pitchFamily="18" charset="0"/>
                <a:ea typeface="Cambria" panose="02040503050406030204" pitchFamily="18" charset="0"/>
              </a:rPr>
              <a:t>Understanding Data</a:t>
            </a:r>
            <a:endParaRPr lang="en-IN" sz="2800" dirty="0">
              <a:latin typeface="Cambria" panose="02040503050406030204" pitchFamily="18" charset="0"/>
              <a:ea typeface="Cambria" panose="02040503050406030204" pitchFamily="18" charset="0"/>
            </a:endParaRPr>
          </a:p>
        </p:txBody>
      </p:sp>
      <p:sp>
        <p:nvSpPr>
          <p:cNvPr id="17" name="Rectangle 16">
            <a:extLst>
              <a:ext uri="{FF2B5EF4-FFF2-40B4-BE49-F238E27FC236}">
                <a16:creationId xmlns:a16="http://schemas.microsoft.com/office/drawing/2014/main" id="{37239C87-D3B9-4516-AD77-B43E12B33E80}"/>
              </a:ext>
            </a:extLst>
          </p:cNvPr>
          <p:cNvSpPr/>
          <p:nvPr/>
        </p:nvSpPr>
        <p:spPr>
          <a:xfrm>
            <a:off x="3153702" y="3155163"/>
            <a:ext cx="1929581"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latin typeface="Cambria" panose="02040503050406030204" pitchFamily="18" charset="0"/>
                <a:ea typeface="Cambria" panose="02040503050406030204" pitchFamily="18" charset="0"/>
              </a:rPr>
              <a:t>Missing Values</a:t>
            </a:r>
            <a:endParaRPr lang="en-IN" dirty="0">
              <a:latin typeface="Cambria" panose="02040503050406030204" pitchFamily="18" charset="0"/>
              <a:ea typeface="Cambria" panose="02040503050406030204" pitchFamily="18" charset="0"/>
            </a:endParaRPr>
          </a:p>
        </p:txBody>
      </p:sp>
      <p:sp>
        <p:nvSpPr>
          <p:cNvPr id="18" name="Rectangle 17">
            <a:extLst>
              <a:ext uri="{FF2B5EF4-FFF2-40B4-BE49-F238E27FC236}">
                <a16:creationId xmlns:a16="http://schemas.microsoft.com/office/drawing/2014/main" id="{32D736DA-7654-4BBF-ADBC-73DB2045559C}"/>
              </a:ext>
            </a:extLst>
          </p:cNvPr>
          <p:cNvSpPr/>
          <p:nvPr/>
        </p:nvSpPr>
        <p:spPr>
          <a:xfrm>
            <a:off x="5316806" y="2872424"/>
            <a:ext cx="1836174"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latin typeface="Cambria" panose="02040503050406030204" pitchFamily="18" charset="0"/>
                <a:ea typeface="Cambria" panose="02040503050406030204" pitchFamily="18" charset="0"/>
              </a:rPr>
              <a:t>Diurnal and Seasonal Variation</a:t>
            </a:r>
            <a:endParaRPr lang="en-IN" dirty="0">
              <a:latin typeface="Cambria" panose="02040503050406030204" pitchFamily="18" charset="0"/>
              <a:ea typeface="Cambria" panose="02040503050406030204" pitchFamily="18" charset="0"/>
            </a:endParaRPr>
          </a:p>
        </p:txBody>
      </p:sp>
      <p:sp>
        <p:nvSpPr>
          <p:cNvPr id="19" name="Rectangle 18">
            <a:extLst>
              <a:ext uri="{FF2B5EF4-FFF2-40B4-BE49-F238E27FC236}">
                <a16:creationId xmlns:a16="http://schemas.microsoft.com/office/drawing/2014/main" id="{354972AB-C7D3-444D-9DA8-B8D2BAD00397}"/>
              </a:ext>
            </a:extLst>
          </p:cNvPr>
          <p:cNvSpPr/>
          <p:nvPr/>
        </p:nvSpPr>
        <p:spPr>
          <a:xfrm>
            <a:off x="7398781" y="3148584"/>
            <a:ext cx="183617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latin typeface="Cambria" panose="02040503050406030204" pitchFamily="18" charset="0"/>
                <a:ea typeface="Cambria" panose="02040503050406030204" pitchFamily="18" charset="0"/>
              </a:rPr>
              <a:t>Correlation</a:t>
            </a:r>
            <a:endParaRPr lang="en-IN" dirty="0">
              <a:latin typeface="Cambria" panose="02040503050406030204" pitchFamily="18" charset="0"/>
              <a:ea typeface="Cambria" panose="02040503050406030204" pitchFamily="18" charset="0"/>
            </a:endParaRPr>
          </a:p>
        </p:txBody>
      </p:sp>
      <p:sp>
        <p:nvSpPr>
          <p:cNvPr id="20" name="Rectangle 19">
            <a:extLst>
              <a:ext uri="{FF2B5EF4-FFF2-40B4-BE49-F238E27FC236}">
                <a16:creationId xmlns:a16="http://schemas.microsoft.com/office/drawing/2014/main" id="{200D3BFD-F499-4BAF-92D5-E87FD53A7989}"/>
              </a:ext>
            </a:extLst>
          </p:cNvPr>
          <p:cNvSpPr/>
          <p:nvPr/>
        </p:nvSpPr>
        <p:spPr>
          <a:xfrm>
            <a:off x="3168451" y="3915389"/>
            <a:ext cx="6096000" cy="52322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r>
              <a:rPr lang="en-US" sz="2800" dirty="0">
                <a:latin typeface="Cambria" panose="02040503050406030204" pitchFamily="18" charset="0"/>
                <a:ea typeface="Cambria" panose="02040503050406030204" pitchFamily="18" charset="0"/>
              </a:rPr>
              <a:t>Predicting Pollutant Concentration</a:t>
            </a:r>
            <a:endParaRPr lang="en-IN" sz="2800" dirty="0">
              <a:latin typeface="Cambria" panose="02040503050406030204" pitchFamily="18" charset="0"/>
              <a:ea typeface="Cambria" panose="02040503050406030204" pitchFamily="18" charset="0"/>
            </a:endParaRPr>
          </a:p>
        </p:txBody>
      </p:sp>
      <p:sp>
        <p:nvSpPr>
          <p:cNvPr id="21" name="Rectangle 20">
            <a:extLst>
              <a:ext uri="{FF2B5EF4-FFF2-40B4-BE49-F238E27FC236}">
                <a16:creationId xmlns:a16="http://schemas.microsoft.com/office/drawing/2014/main" id="{142DB2E8-AA39-4D63-9B04-0BD72E6317CC}"/>
              </a:ext>
            </a:extLst>
          </p:cNvPr>
          <p:cNvSpPr/>
          <p:nvPr/>
        </p:nvSpPr>
        <p:spPr>
          <a:xfrm>
            <a:off x="3168451" y="4564407"/>
            <a:ext cx="6096000" cy="138499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r>
              <a:rPr lang="en-US" sz="2800" dirty="0">
                <a:latin typeface="Cambria" panose="02040503050406030204" pitchFamily="18" charset="0"/>
                <a:ea typeface="Cambria" panose="02040503050406030204" pitchFamily="18" charset="0"/>
              </a:rPr>
              <a:t>Comparing Actual Pollutant Concentration with Predicted Pollutant Concentration</a:t>
            </a:r>
            <a:endParaRPr lang="en-IN" sz="2800" dirty="0">
              <a:latin typeface="Cambria" panose="02040503050406030204" pitchFamily="18" charset="0"/>
              <a:ea typeface="Cambria" panose="02040503050406030204" pitchFamily="18" charset="0"/>
            </a:endParaRPr>
          </a:p>
        </p:txBody>
      </p:sp>
      <p:sp>
        <p:nvSpPr>
          <p:cNvPr id="24" name="Rectangle 23">
            <a:extLst>
              <a:ext uri="{FF2B5EF4-FFF2-40B4-BE49-F238E27FC236}">
                <a16:creationId xmlns:a16="http://schemas.microsoft.com/office/drawing/2014/main" id="{847A4778-3B0E-43AC-BFBD-6215E6ED292B}"/>
              </a:ext>
            </a:extLst>
          </p:cNvPr>
          <p:cNvSpPr/>
          <p:nvPr/>
        </p:nvSpPr>
        <p:spPr>
          <a:xfrm>
            <a:off x="3138955" y="6050309"/>
            <a:ext cx="6096000" cy="52322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r>
              <a:rPr lang="en-US" sz="2800" dirty="0">
                <a:latin typeface="Cambria" panose="02040503050406030204" pitchFamily="18" charset="0"/>
                <a:ea typeface="Cambria" panose="02040503050406030204" pitchFamily="18" charset="0"/>
              </a:rPr>
              <a:t>Summarizing Analysis</a:t>
            </a:r>
            <a:endParaRPr lang="en-IN" sz="2800" dirty="0">
              <a:latin typeface="Cambria" panose="02040503050406030204" pitchFamily="18" charset="0"/>
              <a:ea typeface="Cambria" panose="02040503050406030204" pitchFamily="18" charset="0"/>
            </a:endParaRPr>
          </a:p>
        </p:txBody>
      </p:sp>
      <p:sp>
        <p:nvSpPr>
          <p:cNvPr id="2" name="Arrow: Down 1">
            <a:extLst>
              <a:ext uri="{FF2B5EF4-FFF2-40B4-BE49-F238E27FC236}">
                <a16:creationId xmlns:a16="http://schemas.microsoft.com/office/drawing/2014/main" id="{B71F7DDA-EFCC-42D2-8F04-12B02DB14FA2}"/>
              </a:ext>
            </a:extLst>
          </p:cNvPr>
          <p:cNvSpPr/>
          <p:nvPr/>
        </p:nvSpPr>
        <p:spPr>
          <a:xfrm>
            <a:off x="6096000" y="741674"/>
            <a:ext cx="235974" cy="119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B9C9C3A2-4E80-410E-B771-2B962007AEF9}"/>
              </a:ext>
            </a:extLst>
          </p:cNvPr>
          <p:cNvSpPr/>
          <p:nvPr/>
        </p:nvSpPr>
        <p:spPr>
          <a:xfrm>
            <a:off x="6100915" y="1425015"/>
            <a:ext cx="235974" cy="119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6AE7954B-5602-4BCC-A529-222D347B4971}"/>
              </a:ext>
            </a:extLst>
          </p:cNvPr>
          <p:cNvSpPr/>
          <p:nvPr/>
        </p:nvSpPr>
        <p:spPr>
          <a:xfrm>
            <a:off x="6105829" y="2078861"/>
            <a:ext cx="235974" cy="119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Down 27">
            <a:extLst>
              <a:ext uri="{FF2B5EF4-FFF2-40B4-BE49-F238E27FC236}">
                <a16:creationId xmlns:a16="http://schemas.microsoft.com/office/drawing/2014/main" id="{20B99B74-6AC8-4078-AAC2-A3E36CA1C26E}"/>
              </a:ext>
            </a:extLst>
          </p:cNvPr>
          <p:cNvSpPr/>
          <p:nvPr/>
        </p:nvSpPr>
        <p:spPr>
          <a:xfrm>
            <a:off x="6135326" y="3809338"/>
            <a:ext cx="235974" cy="119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Down 28">
            <a:extLst>
              <a:ext uri="{FF2B5EF4-FFF2-40B4-BE49-F238E27FC236}">
                <a16:creationId xmlns:a16="http://schemas.microsoft.com/office/drawing/2014/main" id="{188D44DC-367C-42C1-BB97-E2293D3528A2}"/>
              </a:ext>
            </a:extLst>
          </p:cNvPr>
          <p:cNvSpPr/>
          <p:nvPr/>
        </p:nvSpPr>
        <p:spPr>
          <a:xfrm>
            <a:off x="6140241" y="4453349"/>
            <a:ext cx="235974" cy="119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Down 29">
            <a:extLst>
              <a:ext uri="{FF2B5EF4-FFF2-40B4-BE49-F238E27FC236}">
                <a16:creationId xmlns:a16="http://schemas.microsoft.com/office/drawing/2014/main" id="{A63CD1B2-8AAD-4130-AB2F-7CFFE602F7E1}"/>
              </a:ext>
            </a:extLst>
          </p:cNvPr>
          <p:cNvSpPr/>
          <p:nvPr/>
        </p:nvSpPr>
        <p:spPr>
          <a:xfrm>
            <a:off x="6145159" y="5962604"/>
            <a:ext cx="235974" cy="119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Right 2">
            <a:extLst>
              <a:ext uri="{FF2B5EF4-FFF2-40B4-BE49-F238E27FC236}">
                <a16:creationId xmlns:a16="http://schemas.microsoft.com/office/drawing/2014/main" id="{B91869C4-5EA9-4CC3-A5CC-F81C5B31F6F7}"/>
              </a:ext>
            </a:extLst>
          </p:cNvPr>
          <p:cNvSpPr/>
          <p:nvPr/>
        </p:nvSpPr>
        <p:spPr>
          <a:xfrm>
            <a:off x="5083283" y="3155163"/>
            <a:ext cx="245801" cy="27383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1" name="Arrow: Right 30">
            <a:extLst>
              <a:ext uri="{FF2B5EF4-FFF2-40B4-BE49-F238E27FC236}">
                <a16:creationId xmlns:a16="http://schemas.microsoft.com/office/drawing/2014/main" id="{CFD9E818-7DFB-4AC3-9226-172F5A678D9C}"/>
              </a:ext>
            </a:extLst>
          </p:cNvPr>
          <p:cNvSpPr/>
          <p:nvPr/>
        </p:nvSpPr>
        <p:spPr>
          <a:xfrm>
            <a:off x="7162812" y="3169912"/>
            <a:ext cx="245801" cy="27383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2923819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04A594-ADC9-4D3D-A9CE-812984B64404}"/>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72ECEB0-193D-4DF0-B724-DC5E5AFF2AA6}"/>
              </a:ext>
            </a:extLst>
          </p:cNvPr>
          <p:cNvSpPr>
            <a:spLocks noGrp="1"/>
          </p:cNvSpPr>
          <p:nvPr>
            <p:ph type="sldNum" sz="quarter" idx="12"/>
          </p:nvPr>
        </p:nvSpPr>
        <p:spPr/>
        <p:txBody>
          <a:bodyPr/>
          <a:lstStyle/>
          <a:p>
            <a:fld id="{8B0182F0-7576-448F-A013-537382251BB6}" type="slidenum">
              <a:rPr lang="en-IN" smtClean="0"/>
              <a:t>13</a:t>
            </a:fld>
            <a:endParaRPr lang="en-IN"/>
          </a:p>
        </p:txBody>
      </p:sp>
      <p:sp>
        <p:nvSpPr>
          <p:cNvPr id="7" name="Title 1">
            <a:extLst>
              <a:ext uri="{FF2B5EF4-FFF2-40B4-BE49-F238E27FC236}">
                <a16:creationId xmlns:a16="http://schemas.microsoft.com/office/drawing/2014/main" id="{32E2D083-0D80-4D0C-9775-49808397095D}"/>
              </a:ext>
            </a:extLst>
          </p:cNvPr>
          <p:cNvSpPr txBox="1">
            <a:spLocks/>
          </p:cNvSpPr>
          <p:nvPr/>
        </p:nvSpPr>
        <p:spPr>
          <a:xfrm>
            <a:off x="1162665" y="2487230"/>
            <a:ext cx="10515600" cy="8343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Aharoni" panose="02010803020104030203" pitchFamily="2" charset="-79"/>
                <a:cs typeface="Aharoni" panose="02010803020104030203" pitchFamily="2" charset="-79"/>
              </a:rPr>
              <a:t>Calculating Correlation </a:t>
            </a:r>
            <a:endParaRPr lang="en-IN"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0872847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7D7B-076F-43B5-B538-8E52896B6389}"/>
              </a:ext>
            </a:extLst>
          </p:cNvPr>
          <p:cNvSpPr>
            <a:spLocks noGrp="1"/>
          </p:cNvSpPr>
          <p:nvPr>
            <p:ph type="title"/>
          </p:nvPr>
        </p:nvSpPr>
        <p:spPr>
          <a:xfrm>
            <a:off x="838200" y="117656"/>
            <a:ext cx="10515600" cy="834368"/>
          </a:xfrm>
        </p:spPr>
        <p:txBody>
          <a:bodyPr>
            <a:normAutofit/>
          </a:bodyPr>
          <a:lstStyle/>
          <a:p>
            <a:pPr algn="ctr"/>
            <a:r>
              <a:rPr lang="en-IN" sz="3200" b="1" dirty="0">
                <a:latin typeface="Aharoni" panose="02010803020104030203" pitchFamily="2" charset="-79"/>
                <a:cs typeface="Aharoni" panose="02010803020104030203" pitchFamily="2" charset="-79"/>
              </a:rPr>
              <a:t>Pearson's correlation coefficient</a:t>
            </a:r>
            <a:endParaRPr lang="en-IN" sz="3200" dirty="0">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F93FE6A2-A9CD-4550-B7CA-173EFB0266D2}"/>
              </a:ext>
            </a:extLst>
          </p:cNvPr>
          <p:cNvSpPr txBox="1"/>
          <p:nvPr/>
        </p:nvSpPr>
        <p:spPr>
          <a:xfrm>
            <a:off x="8610600" y="6075508"/>
            <a:ext cx="3490451" cy="369332"/>
          </a:xfrm>
          <a:prstGeom prst="rect">
            <a:avLst/>
          </a:prstGeom>
          <a:noFill/>
        </p:spPr>
        <p:txBody>
          <a:bodyPr wrap="square" rtlCol="0">
            <a:spAutoFit/>
          </a:bodyPr>
          <a:lstStyle/>
          <a:p>
            <a:r>
              <a:rPr lang="en-IN" dirty="0"/>
              <a:t>For Anand </a:t>
            </a:r>
            <a:r>
              <a:rPr lang="en-IN" dirty="0" err="1"/>
              <a:t>Vihar</a:t>
            </a:r>
            <a:r>
              <a:rPr lang="en-IN" dirty="0"/>
              <a:t> Measuring Station</a:t>
            </a:r>
          </a:p>
        </p:txBody>
      </p:sp>
      <p:pic>
        <p:nvPicPr>
          <p:cNvPr id="3082" name="Picture 10">
            <a:extLst>
              <a:ext uri="{FF2B5EF4-FFF2-40B4-BE49-F238E27FC236}">
                <a16:creationId xmlns:a16="http://schemas.microsoft.com/office/drawing/2014/main" id="{812AD121-5707-47C9-90B6-29667A907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365" y="1033576"/>
            <a:ext cx="6177270" cy="4960379"/>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271A8988-78BF-4277-BD91-DBB78482859F}"/>
              </a:ext>
            </a:extLst>
          </p:cNvPr>
          <p:cNvSpPr>
            <a:spLocks noGrp="1"/>
          </p:cNvSpPr>
          <p:nvPr>
            <p:ph type="dt" sz="half" idx="10"/>
          </p:nvPr>
        </p:nvSpPr>
        <p:spPr/>
        <p:txBody>
          <a:bodyPr/>
          <a:lstStyle/>
          <a:p>
            <a:fld id="{6CCFDB77-39A5-489B-8CFD-05DBB91995AE}" type="datetime1">
              <a:rPr lang="en-IN" smtClean="0"/>
              <a:t>24-11-2019</a:t>
            </a:fld>
            <a:endParaRPr lang="en-IN"/>
          </a:p>
        </p:txBody>
      </p:sp>
      <p:sp>
        <p:nvSpPr>
          <p:cNvPr id="7" name="Slide Number Placeholder 6">
            <a:extLst>
              <a:ext uri="{FF2B5EF4-FFF2-40B4-BE49-F238E27FC236}">
                <a16:creationId xmlns:a16="http://schemas.microsoft.com/office/drawing/2014/main" id="{5B0FD5A1-CA30-49C2-81E8-1643B47B83B5}"/>
              </a:ext>
            </a:extLst>
          </p:cNvPr>
          <p:cNvSpPr>
            <a:spLocks noGrp="1"/>
          </p:cNvSpPr>
          <p:nvPr>
            <p:ph type="sldNum" sz="quarter" idx="12"/>
          </p:nvPr>
        </p:nvSpPr>
        <p:spPr/>
        <p:txBody>
          <a:bodyPr/>
          <a:lstStyle/>
          <a:p>
            <a:fld id="{8B0182F0-7576-448F-A013-537382251BB6}" type="slidenum">
              <a:rPr lang="en-IN" smtClean="0"/>
              <a:t>14</a:t>
            </a:fld>
            <a:endParaRPr lang="en-IN"/>
          </a:p>
        </p:txBody>
      </p:sp>
    </p:spTree>
    <p:extLst>
      <p:ext uri="{BB962C8B-B14F-4D97-AF65-F5344CB8AC3E}">
        <p14:creationId xmlns:p14="http://schemas.microsoft.com/office/powerpoint/2010/main" val="316926885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04A594-ADC9-4D3D-A9CE-812984B64404}"/>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72ECEB0-193D-4DF0-B724-DC5E5AFF2AA6}"/>
              </a:ext>
            </a:extLst>
          </p:cNvPr>
          <p:cNvSpPr>
            <a:spLocks noGrp="1"/>
          </p:cNvSpPr>
          <p:nvPr>
            <p:ph type="sldNum" sz="quarter" idx="12"/>
          </p:nvPr>
        </p:nvSpPr>
        <p:spPr/>
        <p:txBody>
          <a:bodyPr/>
          <a:lstStyle/>
          <a:p>
            <a:fld id="{8B0182F0-7576-448F-A013-537382251BB6}" type="slidenum">
              <a:rPr lang="en-IN" smtClean="0"/>
              <a:t>15</a:t>
            </a:fld>
            <a:endParaRPr lang="en-IN"/>
          </a:p>
        </p:txBody>
      </p:sp>
      <p:sp>
        <p:nvSpPr>
          <p:cNvPr id="7" name="Title 1">
            <a:extLst>
              <a:ext uri="{FF2B5EF4-FFF2-40B4-BE49-F238E27FC236}">
                <a16:creationId xmlns:a16="http://schemas.microsoft.com/office/drawing/2014/main" id="{32E2D083-0D80-4D0C-9775-49808397095D}"/>
              </a:ext>
            </a:extLst>
          </p:cNvPr>
          <p:cNvSpPr txBox="1">
            <a:spLocks/>
          </p:cNvSpPr>
          <p:nvPr/>
        </p:nvSpPr>
        <p:spPr>
          <a:xfrm>
            <a:off x="1162665" y="2487230"/>
            <a:ext cx="10515600" cy="8343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Aharoni" panose="02010803020104030203" pitchFamily="2" charset="-79"/>
                <a:cs typeface="Aharoni" panose="02010803020104030203" pitchFamily="2" charset="-79"/>
              </a:rPr>
              <a:t>Predicting Pollutant Concentration</a:t>
            </a:r>
            <a:endParaRPr lang="en-IN"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86357194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533B6B7-5903-4886-B78A-696FD3A80158}"/>
              </a:ext>
            </a:extLst>
          </p:cNvPr>
          <p:cNvSpPr>
            <a:spLocks noGrp="1"/>
          </p:cNvSpPr>
          <p:nvPr>
            <p:ph type="dt" sz="half" idx="10"/>
          </p:nvPr>
        </p:nvSpPr>
        <p:spPr/>
        <p:txBody>
          <a:bodyPr/>
          <a:lstStyle/>
          <a:p>
            <a:fld id="{5CE647B7-8C01-4D5D-AF72-77363531E87B}" type="datetime1">
              <a:rPr lang="en-IN" smtClean="0">
                <a:latin typeface="Cambria" panose="02040503050406030204" pitchFamily="18" charset="0"/>
                <a:ea typeface="Cambria" panose="02040503050406030204" pitchFamily="18" charset="0"/>
              </a:rPr>
              <a:t>24-11-2019</a:t>
            </a:fld>
            <a:endParaRPr lang="en-IN">
              <a:latin typeface="Cambria" panose="02040503050406030204" pitchFamily="18" charset="0"/>
              <a:ea typeface="Cambria" panose="02040503050406030204" pitchFamily="18" charset="0"/>
            </a:endParaRPr>
          </a:p>
        </p:txBody>
      </p:sp>
      <p:sp>
        <p:nvSpPr>
          <p:cNvPr id="5" name="Slide Number Placeholder 4">
            <a:extLst>
              <a:ext uri="{FF2B5EF4-FFF2-40B4-BE49-F238E27FC236}">
                <a16:creationId xmlns:a16="http://schemas.microsoft.com/office/drawing/2014/main" id="{CBDDF6A8-C304-4E11-8D12-4373D55715FD}"/>
              </a:ext>
            </a:extLst>
          </p:cNvPr>
          <p:cNvSpPr>
            <a:spLocks noGrp="1"/>
          </p:cNvSpPr>
          <p:nvPr>
            <p:ph type="sldNum" sz="quarter" idx="12"/>
          </p:nvPr>
        </p:nvSpPr>
        <p:spPr/>
        <p:txBody>
          <a:bodyPr/>
          <a:lstStyle/>
          <a:p>
            <a:fld id="{8B0182F0-7576-448F-A013-537382251BB6}" type="slidenum">
              <a:rPr lang="en-IN" smtClean="0">
                <a:latin typeface="Cambria" panose="02040503050406030204" pitchFamily="18" charset="0"/>
                <a:ea typeface="Cambria" panose="02040503050406030204" pitchFamily="18" charset="0"/>
              </a:rPr>
              <a:t>16</a:t>
            </a:fld>
            <a:endParaRPr lang="en-IN">
              <a:latin typeface="Cambria" panose="02040503050406030204" pitchFamily="18" charset="0"/>
              <a:ea typeface="Cambria" panose="02040503050406030204" pitchFamily="18" charset="0"/>
            </a:endParaRPr>
          </a:p>
        </p:txBody>
      </p:sp>
      <p:sp>
        <p:nvSpPr>
          <p:cNvPr id="21" name="Rectangle 20">
            <a:extLst>
              <a:ext uri="{FF2B5EF4-FFF2-40B4-BE49-F238E27FC236}">
                <a16:creationId xmlns:a16="http://schemas.microsoft.com/office/drawing/2014/main" id="{142DB2E8-AA39-4D63-9B04-0BD72E6317CC}"/>
              </a:ext>
            </a:extLst>
          </p:cNvPr>
          <p:cNvSpPr/>
          <p:nvPr/>
        </p:nvSpPr>
        <p:spPr>
          <a:xfrm>
            <a:off x="4495802" y="2800443"/>
            <a:ext cx="3202855"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sz="2800" dirty="0">
                <a:latin typeface="Cambria" panose="02040503050406030204" pitchFamily="18" charset="0"/>
                <a:ea typeface="Cambria" panose="02040503050406030204" pitchFamily="18" charset="0"/>
              </a:rPr>
              <a:t>Concentration Predictor</a:t>
            </a:r>
            <a:endParaRPr lang="en-IN" sz="2800" dirty="0">
              <a:latin typeface="Cambria" panose="02040503050406030204" pitchFamily="18" charset="0"/>
              <a:ea typeface="Cambria" panose="02040503050406030204" pitchFamily="18" charset="0"/>
            </a:endParaRPr>
          </a:p>
        </p:txBody>
      </p:sp>
      <p:sp>
        <p:nvSpPr>
          <p:cNvPr id="16" name="Title 1">
            <a:extLst>
              <a:ext uri="{FF2B5EF4-FFF2-40B4-BE49-F238E27FC236}">
                <a16:creationId xmlns:a16="http://schemas.microsoft.com/office/drawing/2014/main" id="{53A83C2F-CAB9-429D-8158-B50E43AD57A6}"/>
              </a:ext>
            </a:extLst>
          </p:cNvPr>
          <p:cNvSpPr>
            <a:spLocks noGrp="1"/>
          </p:cNvSpPr>
          <p:nvPr>
            <p:ph type="title"/>
          </p:nvPr>
        </p:nvSpPr>
        <p:spPr>
          <a:xfrm>
            <a:off x="838200" y="117656"/>
            <a:ext cx="10515600" cy="834368"/>
          </a:xfrm>
        </p:spPr>
        <p:txBody>
          <a:bodyPr>
            <a:normAutofit/>
          </a:bodyPr>
          <a:lstStyle/>
          <a:p>
            <a:pPr algn="ctr"/>
            <a:r>
              <a:rPr lang="en-IN" sz="3200" b="1" dirty="0">
                <a:latin typeface="Aharoni" panose="02010803020104030203" pitchFamily="2" charset="-79"/>
                <a:cs typeface="Aharoni" panose="02010803020104030203" pitchFamily="2" charset="-79"/>
              </a:rPr>
              <a:t>Predicting Pollutant Concentration (Basic Idea) </a:t>
            </a:r>
            <a:endParaRPr lang="en-IN" sz="3200" dirty="0">
              <a:latin typeface="Aharoni" panose="02010803020104030203" pitchFamily="2" charset="-79"/>
              <a:cs typeface="Aharoni" panose="02010803020104030203" pitchFamily="2" charset="-79"/>
            </a:endParaRPr>
          </a:p>
        </p:txBody>
      </p:sp>
      <p:sp>
        <p:nvSpPr>
          <p:cNvPr id="3" name="Arrow: Right 2">
            <a:extLst>
              <a:ext uri="{FF2B5EF4-FFF2-40B4-BE49-F238E27FC236}">
                <a16:creationId xmlns:a16="http://schemas.microsoft.com/office/drawing/2014/main" id="{EEA5EDD3-A8B8-4168-A33F-2BDF7B46CE9A}"/>
              </a:ext>
            </a:extLst>
          </p:cNvPr>
          <p:cNvSpPr/>
          <p:nvPr/>
        </p:nvSpPr>
        <p:spPr>
          <a:xfrm>
            <a:off x="749712" y="3031853"/>
            <a:ext cx="3490455" cy="431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41FDE8AA-2C53-4AFC-BF6F-BA46F817A81F}"/>
              </a:ext>
            </a:extLst>
          </p:cNvPr>
          <p:cNvSpPr/>
          <p:nvPr/>
        </p:nvSpPr>
        <p:spPr>
          <a:xfrm>
            <a:off x="7951866" y="3026941"/>
            <a:ext cx="3490455" cy="431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D0DC943-84EB-4974-8E44-B29EF7132171}"/>
              </a:ext>
            </a:extLst>
          </p:cNvPr>
          <p:cNvSpPr txBox="1"/>
          <p:nvPr/>
        </p:nvSpPr>
        <p:spPr>
          <a:xfrm>
            <a:off x="749712" y="1675360"/>
            <a:ext cx="2851355" cy="1569660"/>
          </a:xfrm>
          <a:prstGeom prst="rect">
            <a:avLst/>
          </a:prstGeom>
          <a:noFill/>
        </p:spPr>
        <p:txBody>
          <a:bodyPr wrap="square" rtlCol="0">
            <a:spAutoFit/>
          </a:bodyPr>
          <a:lstStyle/>
          <a:p>
            <a:r>
              <a:rPr lang="en-US" sz="1600" dirty="0"/>
              <a:t>Average Temperature in </a:t>
            </a:r>
            <a:r>
              <a:rPr lang="en-IN" sz="1600" dirty="0"/>
              <a:t>°C</a:t>
            </a:r>
            <a:endParaRPr lang="en-US" sz="1600" dirty="0"/>
          </a:p>
          <a:p>
            <a:r>
              <a:rPr lang="en-US" sz="1600" dirty="0"/>
              <a:t>Barometric Pressure in mmHg</a:t>
            </a:r>
          </a:p>
          <a:p>
            <a:r>
              <a:rPr lang="en-US" sz="1600" dirty="0"/>
              <a:t>Relative Humidity % </a:t>
            </a:r>
          </a:p>
          <a:p>
            <a:r>
              <a:rPr lang="en-US" sz="1600" dirty="0"/>
              <a:t>Solar Radiation in W/</a:t>
            </a:r>
            <a:r>
              <a:rPr lang="en-IN" sz="1600" dirty="0"/>
              <a:t>m</a:t>
            </a:r>
            <a:r>
              <a:rPr lang="en-IN" sz="1600" baseline="30000" dirty="0"/>
              <a:t>2</a:t>
            </a:r>
            <a:endParaRPr lang="en-US" sz="1600" dirty="0"/>
          </a:p>
          <a:p>
            <a:r>
              <a:rPr lang="en-US" sz="1600" dirty="0"/>
              <a:t>Wind Speed in m/s </a:t>
            </a:r>
          </a:p>
          <a:p>
            <a:r>
              <a:rPr lang="en-US" sz="1600" dirty="0"/>
              <a:t> </a:t>
            </a:r>
            <a:endParaRPr lang="en-IN" sz="1600" dirty="0"/>
          </a:p>
        </p:txBody>
      </p:sp>
      <p:sp>
        <p:nvSpPr>
          <p:cNvPr id="7" name="TextBox 6">
            <a:extLst>
              <a:ext uri="{FF2B5EF4-FFF2-40B4-BE49-F238E27FC236}">
                <a16:creationId xmlns:a16="http://schemas.microsoft.com/office/drawing/2014/main" id="{9F854265-D347-4506-B88B-56BD0AEA622A}"/>
              </a:ext>
            </a:extLst>
          </p:cNvPr>
          <p:cNvSpPr txBox="1"/>
          <p:nvPr/>
        </p:nvSpPr>
        <p:spPr>
          <a:xfrm>
            <a:off x="639128" y="3458187"/>
            <a:ext cx="4326161" cy="830997"/>
          </a:xfrm>
          <a:prstGeom prst="rect">
            <a:avLst/>
          </a:prstGeom>
          <a:noFill/>
        </p:spPr>
        <p:txBody>
          <a:bodyPr wrap="square" rtlCol="0">
            <a:spAutoFit/>
          </a:bodyPr>
          <a:lstStyle/>
          <a:p>
            <a:r>
              <a:rPr lang="en-US" sz="1600"/>
              <a:t>Day of the year </a:t>
            </a:r>
          </a:p>
          <a:p>
            <a:r>
              <a:rPr lang="en-US" sz="1600"/>
              <a:t>Minute of the day </a:t>
            </a:r>
          </a:p>
          <a:p>
            <a:r>
              <a:rPr lang="en-US" sz="1600"/>
              <a:t>Previous known Concentration of Given Pollutant</a:t>
            </a:r>
            <a:endParaRPr lang="en-IN" sz="1600" dirty="0"/>
          </a:p>
        </p:txBody>
      </p:sp>
      <p:sp>
        <p:nvSpPr>
          <p:cNvPr id="8" name="Rectangle 7">
            <a:extLst>
              <a:ext uri="{FF2B5EF4-FFF2-40B4-BE49-F238E27FC236}">
                <a16:creationId xmlns:a16="http://schemas.microsoft.com/office/drawing/2014/main" id="{F7269571-62E4-45D4-A6AE-C659E6BB72E8}"/>
              </a:ext>
            </a:extLst>
          </p:cNvPr>
          <p:cNvSpPr/>
          <p:nvPr/>
        </p:nvSpPr>
        <p:spPr>
          <a:xfrm>
            <a:off x="8328160" y="2201489"/>
            <a:ext cx="2737865" cy="646331"/>
          </a:xfrm>
          <a:prstGeom prst="rect">
            <a:avLst/>
          </a:prstGeom>
        </p:spPr>
        <p:txBody>
          <a:bodyPr wrap="none">
            <a:spAutoFit/>
          </a:bodyPr>
          <a:lstStyle/>
          <a:p>
            <a:r>
              <a:rPr lang="en-US"/>
              <a:t>Predicted concentration of </a:t>
            </a:r>
          </a:p>
          <a:p>
            <a:pPr algn="ctr"/>
            <a:r>
              <a:rPr lang="en-US"/>
              <a:t>given Pollutant</a:t>
            </a:r>
            <a:endParaRPr lang="en-IN" dirty="0"/>
          </a:p>
        </p:txBody>
      </p:sp>
    </p:spTree>
    <p:extLst>
      <p:ext uri="{BB962C8B-B14F-4D97-AF65-F5344CB8AC3E}">
        <p14:creationId xmlns:p14="http://schemas.microsoft.com/office/powerpoint/2010/main" val="115714713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533B6B7-5903-4886-B78A-696FD3A80158}"/>
              </a:ext>
            </a:extLst>
          </p:cNvPr>
          <p:cNvSpPr>
            <a:spLocks noGrp="1"/>
          </p:cNvSpPr>
          <p:nvPr>
            <p:ph type="dt" sz="half" idx="10"/>
          </p:nvPr>
        </p:nvSpPr>
        <p:spPr/>
        <p:txBody>
          <a:bodyPr/>
          <a:lstStyle/>
          <a:p>
            <a:fld id="{5CE647B7-8C01-4D5D-AF72-77363531E87B}" type="datetime1">
              <a:rPr lang="en-IN" smtClean="0">
                <a:latin typeface="Cambria" panose="02040503050406030204" pitchFamily="18" charset="0"/>
                <a:ea typeface="Cambria" panose="02040503050406030204" pitchFamily="18" charset="0"/>
              </a:rPr>
              <a:t>24-11-2019</a:t>
            </a:fld>
            <a:endParaRPr lang="en-IN">
              <a:latin typeface="Cambria" panose="02040503050406030204" pitchFamily="18" charset="0"/>
              <a:ea typeface="Cambria" panose="02040503050406030204" pitchFamily="18" charset="0"/>
            </a:endParaRPr>
          </a:p>
        </p:txBody>
      </p:sp>
      <p:sp>
        <p:nvSpPr>
          <p:cNvPr id="5" name="Slide Number Placeholder 4">
            <a:extLst>
              <a:ext uri="{FF2B5EF4-FFF2-40B4-BE49-F238E27FC236}">
                <a16:creationId xmlns:a16="http://schemas.microsoft.com/office/drawing/2014/main" id="{CBDDF6A8-C304-4E11-8D12-4373D55715FD}"/>
              </a:ext>
            </a:extLst>
          </p:cNvPr>
          <p:cNvSpPr>
            <a:spLocks noGrp="1"/>
          </p:cNvSpPr>
          <p:nvPr>
            <p:ph type="sldNum" sz="quarter" idx="12"/>
          </p:nvPr>
        </p:nvSpPr>
        <p:spPr/>
        <p:txBody>
          <a:bodyPr/>
          <a:lstStyle/>
          <a:p>
            <a:fld id="{8B0182F0-7576-448F-A013-537382251BB6}" type="slidenum">
              <a:rPr lang="en-IN" smtClean="0">
                <a:latin typeface="Cambria" panose="02040503050406030204" pitchFamily="18" charset="0"/>
                <a:ea typeface="Cambria" panose="02040503050406030204" pitchFamily="18" charset="0"/>
              </a:rPr>
              <a:t>17</a:t>
            </a:fld>
            <a:endParaRPr lang="en-IN">
              <a:latin typeface="Cambria" panose="02040503050406030204" pitchFamily="18" charset="0"/>
              <a:ea typeface="Cambria" panose="02040503050406030204" pitchFamily="18" charset="0"/>
            </a:endParaRPr>
          </a:p>
        </p:txBody>
      </p:sp>
      <p:sp>
        <p:nvSpPr>
          <p:cNvPr id="21" name="Rectangle 20">
            <a:extLst>
              <a:ext uri="{FF2B5EF4-FFF2-40B4-BE49-F238E27FC236}">
                <a16:creationId xmlns:a16="http://schemas.microsoft.com/office/drawing/2014/main" id="{142DB2E8-AA39-4D63-9B04-0BD72E6317CC}"/>
              </a:ext>
            </a:extLst>
          </p:cNvPr>
          <p:cNvSpPr/>
          <p:nvPr/>
        </p:nvSpPr>
        <p:spPr>
          <a:xfrm>
            <a:off x="4494589" y="2505472"/>
            <a:ext cx="3202855" cy="126188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sz="2800" dirty="0">
                <a:latin typeface="Cambria" panose="02040503050406030204" pitchFamily="18" charset="0"/>
                <a:ea typeface="Cambria" panose="02040503050406030204" pitchFamily="18" charset="0"/>
              </a:rPr>
              <a:t>Concentration Predictor</a:t>
            </a:r>
          </a:p>
          <a:p>
            <a:pPr algn="ctr"/>
            <a:r>
              <a:rPr lang="en-US" sz="2000" dirty="0">
                <a:latin typeface="Cambria" panose="02040503050406030204" pitchFamily="18" charset="0"/>
                <a:ea typeface="Cambria" panose="02040503050406030204" pitchFamily="18" charset="0"/>
              </a:rPr>
              <a:t>(Polynomial of degree 2)</a:t>
            </a:r>
            <a:endParaRPr lang="en-IN" sz="2000" dirty="0">
              <a:latin typeface="Cambria" panose="02040503050406030204" pitchFamily="18" charset="0"/>
              <a:ea typeface="Cambria" panose="02040503050406030204" pitchFamily="18" charset="0"/>
            </a:endParaRPr>
          </a:p>
        </p:txBody>
      </p:sp>
      <p:sp>
        <p:nvSpPr>
          <p:cNvPr id="16" name="Title 1">
            <a:extLst>
              <a:ext uri="{FF2B5EF4-FFF2-40B4-BE49-F238E27FC236}">
                <a16:creationId xmlns:a16="http://schemas.microsoft.com/office/drawing/2014/main" id="{53A83C2F-CAB9-429D-8158-B50E43AD57A6}"/>
              </a:ext>
            </a:extLst>
          </p:cNvPr>
          <p:cNvSpPr>
            <a:spLocks noGrp="1"/>
          </p:cNvSpPr>
          <p:nvPr>
            <p:ph type="title"/>
          </p:nvPr>
        </p:nvSpPr>
        <p:spPr>
          <a:xfrm>
            <a:off x="838200" y="117656"/>
            <a:ext cx="10515600" cy="834368"/>
          </a:xfrm>
        </p:spPr>
        <p:txBody>
          <a:bodyPr>
            <a:normAutofit/>
          </a:bodyPr>
          <a:lstStyle/>
          <a:p>
            <a:pPr algn="ctr"/>
            <a:r>
              <a:rPr lang="en-IN" sz="3200" b="1" dirty="0">
                <a:latin typeface="Aharoni" panose="02010803020104030203" pitchFamily="2" charset="-79"/>
                <a:cs typeface="Aharoni" panose="02010803020104030203" pitchFamily="2" charset="-79"/>
              </a:rPr>
              <a:t>Predicting Pollutant Concentration (Continued) </a:t>
            </a:r>
            <a:endParaRPr lang="en-IN" sz="3200" dirty="0">
              <a:latin typeface="Aharoni" panose="02010803020104030203" pitchFamily="2" charset="-79"/>
              <a:cs typeface="Aharoni" panose="02010803020104030203" pitchFamily="2" charset="-79"/>
            </a:endParaRPr>
          </a:p>
        </p:txBody>
      </p:sp>
      <p:sp>
        <p:nvSpPr>
          <p:cNvPr id="3" name="Arrow: Right 2">
            <a:extLst>
              <a:ext uri="{FF2B5EF4-FFF2-40B4-BE49-F238E27FC236}">
                <a16:creationId xmlns:a16="http://schemas.microsoft.com/office/drawing/2014/main" id="{EEA5EDD3-A8B8-4168-A33F-2BDF7B46CE9A}"/>
              </a:ext>
            </a:extLst>
          </p:cNvPr>
          <p:cNvSpPr/>
          <p:nvPr/>
        </p:nvSpPr>
        <p:spPr>
          <a:xfrm>
            <a:off x="749712" y="3031853"/>
            <a:ext cx="3490455" cy="431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41FDE8AA-2C53-4AFC-BF6F-BA46F817A81F}"/>
              </a:ext>
            </a:extLst>
          </p:cNvPr>
          <p:cNvSpPr/>
          <p:nvPr/>
        </p:nvSpPr>
        <p:spPr>
          <a:xfrm>
            <a:off x="7951866" y="3026941"/>
            <a:ext cx="3490455" cy="431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D0DC943-84EB-4974-8E44-B29EF7132171}"/>
              </a:ext>
            </a:extLst>
          </p:cNvPr>
          <p:cNvSpPr txBox="1"/>
          <p:nvPr/>
        </p:nvSpPr>
        <p:spPr>
          <a:xfrm>
            <a:off x="749712" y="1675360"/>
            <a:ext cx="2851355" cy="1569660"/>
          </a:xfrm>
          <a:prstGeom prst="rect">
            <a:avLst/>
          </a:prstGeom>
          <a:noFill/>
        </p:spPr>
        <p:txBody>
          <a:bodyPr wrap="square" rtlCol="0">
            <a:spAutoFit/>
          </a:bodyPr>
          <a:lstStyle/>
          <a:p>
            <a:r>
              <a:rPr lang="en-US" sz="1600" dirty="0"/>
              <a:t>Average Temperature in </a:t>
            </a:r>
            <a:r>
              <a:rPr lang="en-IN" sz="1600" dirty="0"/>
              <a:t>°C</a:t>
            </a:r>
            <a:endParaRPr lang="en-US" sz="1600" dirty="0"/>
          </a:p>
          <a:p>
            <a:r>
              <a:rPr lang="en-US" sz="1600" dirty="0"/>
              <a:t>Barometric Pressure in mmHg</a:t>
            </a:r>
          </a:p>
          <a:p>
            <a:r>
              <a:rPr lang="en-US" sz="1600" dirty="0"/>
              <a:t>Relative Humidity % </a:t>
            </a:r>
          </a:p>
          <a:p>
            <a:r>
              <a:rPr lang="en-US" sz="1600" dirty="0"/>
              <a:t>Solar Radiation in W/</a:t>
            </a:r>
            <a:r>
              <a:rPr lang="en-IN" sz="1600" dirty="0"/>
              <a:t>m</a:t>
            </a:r>
            <a:r>
              <a:rPr lang="en-IN" sz="1600" baseline="30000" dirty="0"/>
              <a:t>2</a:t>
            </a:r>
            <a:endParaRPr lang="en-US" sz="1600" dirty="0"/>
          </a:p>
          <a:p>
            <a:r>
              <a:rPr lang="en-US" sz="1600" dirty="0"/>
              <a:t>Wind Speed in m/s </a:t>
            </a:r>
          </a:p>
          <a:p>
            <a:r>
              <a:rPr lang="en-US" sz="1600" dirty="0"/>
              <a:t> </a:t>
            </a:r>
            <a:endParaRPr lang="en-IN" sz="1600" dirty="0"/>
          </a:p>
        </p:txBody>
      </p:sp>
      <p:sp>
        <p:nvSpPr>
          <p:cNvPr id="7" name="TextBox 6">
            <a:extLst>
              <a:ext uri="{FF2B5EF4-FFF2-40B4-BE49-F238E27FC236}">
                <a16:creationId xmlns:a16="http://schemas.microsoft.com/office/drawing/2014/main" id="{9F854265-D347-4506-B88B-56BD0AEA622A}"/>
              </a:ext>
            </a:extLst>
          </p:cNvPr>
          <p:cNvSpPr txBox="1"/>
          <p:nvPr/>
        </p:nvSpPr>
        <p:spPr>
          <a:xfrm>
            <a:off x="639128" y="3458187"/>
            <a:ext cx="4326161" cy="830997"/>
          </a:xfrm>
          <a:prstGeom prst="rect">
            <a:avLst/>
          </a:prstGeom>
          <a:noFill/>
        </p:spPr>
        <p:txBody>
          <a:bodyPr wrap="square" rtlCol="0">
            <a:spAutoFit/>
          </a:bodyPr>
          <a:lstStyle/>
          <a:p>
            <a:r>
              <a:rPr lang="en-US" sz="1600"/>
              <a:t>Day of the year </a:t>
            </a:r>
          </a:p>
          <a:p>
            <a:r>
              <a:rPr lang="en-US" sz="1600"/>
              <a:t>Minute of the day </a:t>
            </a:r>
          </a:p>
          <a:p>
            <a:r>
              <a:rPr lang="en-US" sz="1600"/>
              <a:t>Previous known Concentration of Given Pollutant</a:t>
            </a:r>
            <a:endParaRPr lang="en-IN" sz="1600" dirty="0"/>
          </a:p>
        </p:txBody>
      </p:sp>
      <p:sp>
        <p:nvSpPr>
          <p:cNvPr id="8" name="Rectangle 7">
            <a:extLst>
              <a:ext uri="{FF2B5EF4-FFF2-40B4-BE49-F238E27FC236}">
                <a16:creationId xmlns:a16="http://schemas.microsoft.com/office/drawing/2014/main" id="{F7269571-62E4-45D4-A6AE-C659E6BB72E8}"/>
              </a:ext>
            </a:extLst>
          </p:cNvPr>
          <p:cNvSpPr/>
          <p:nvPr/>
        </p:nvSpPr>
        <p:spPr>
          <a:xfrm>
            <a:off x="8328160" y="2201489"/>
            <a:ext cx="2737865" cy="646331"/>
          </a:xfrm>
          <a:prstGeom prst="rect">
            <a:avLst/>
          </a:prstGeom>
        </p:spPr>
        <p:txBody>
          <a:bodyPr wrap="none">
            <a:spAutoFit/>
          </a:bodyPr>
          <a:lstStyle/>
          <a:p>
            <a:r>
              <a:rPr lang="en-US"/>
              <a:t>Predicted concentration of </a:t>
            </a:r>
          </a:p>
          <a:p>
            <a:pPr algn="ctr"/>
            <a:r>
              <a:rPr lang="en-US"/>
              <a:t>given Pollutant</a:t>
            </a:r>
            <a:endParaRPr lang="en-IN" dirty="0"/>
          </a:p>
        </p:txBody>
      </p:sp>
      <p:sp>
        <p:nvSpPr>
          <p:cNvPr id="2" name="Oval 1">
            <a:extLst>
              <a:ext uri="{FF2B5EF4-FFF2-40B4-BE49-F238E27FC236}">
                <a16:creationId xmlns:a16="http://schemas.microsoft.com/office/drawing/2014/main" id="{A4AA2119-7760-4188-AD33-5B7FB1602320}"/>
              </a:ext>
            </a:extLst>
          </p:cNvPr>
          <p:cNvSpPr/>
          <p:nvPr/>
        </p:nvSpPr>
        <p:spPr>
          <a:xfrm>
            <a:off x="120209" y="1459845"/>
            <a:ext cx="3893574" cy="169152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17904346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04A594-ADC9-4D3D-A9CE-812984B64404}"/>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72ECEB0-193D-4DF0-B724-DC5E5AFF2AA6}"/>
              </a:ext>
            </a:extLst>
          </p:cNvPr>
          <p:cNvSpPr>
            <a:spLocks noGrp="1"/>
          </p:cNvSpPr>
          <p:nvPr>
            <p:ph type="sldNum" sz="quarter" idx="12"/>
          </p:nvPr>
        </p:nvSpPr>
        <p:spPr/>
        <p:txBody>
          <a:bodyPr/>
          <a:lstStyle/>
          <a:p>
            <a:fld id="{8B0182F0-7576-448F-A013-537382251BB6}" type="slidenum">
              <a:rPr lang="en-IN" smtClean="0"/>
              <a:t>18</a:t>
            </a:fld>
            <a:endParaRPr lang="en-IN"/>
          </a:p>
        </p:txBody>
      </p:sp>
      <p:sp>
        <p:nvSpPr>
          <p:cNvPr id="7" name="Title 1">
            <a:extLst>
              <a:ext uri="{FF2B5EF4-FFF2-40B4-BE49-F238E27FC236}">
                <a16:creationId xmlns:a16="http://schemas.microsoft.com/office/drawing/2014/main" id="{32E2D083-0D80-4D0C-9775-49808397095D}"/>
              </a:ext>
            </a:extLst>
          </p:cNvPr>
          <p:cNvSpPr txBox="1">
            <a:spLocks/>
          </p:cNvSpPr>
          <p:nvPr/>
        </p:nvSpPr>
        <p:spPr>
          <a:xfrm>
            <a:off x="1162665" y="2241755"/>
            <a:ext cx="10515600" cy="189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Aharoni" panose="02010803020104030203" pitchFamily="2" charset="-79"/>
                <a:cs typeface="Aharoni" panose="02010803020104030203" pitchFamily="2" charset="-79"/>
              </a:rPr>
              <a:t>Comparing </a:t>
            </a:r>
          </a:p>
          <a:p>
            <a:pPr algn="ctr"/>
            <a:r>
              <a:rPr lang="en-IN" sz="3200" b="1" dirty="0">
                <a:latin typeface="Aharoni" panose="02010803020104030203" pitchFamily="2" charset="-79"/>
                <a:cs typeface="Aharoni" panose="02010803020104030203" pitchFamily="2" charset="-79"/>
              </a:rPr>
              <a:t>Actual Pollutant Concentration </a:t>
            </a:r>
          </a:p>
          <a:p>
            <a:pPr algn="ctr"/>
            <a:r>
              <a:rPr lang="en-IN" sz="3200" b="1" dirty="0">
                <a:latin typeface="Aharoni" panose="02010803020104030203" pitchFamily="2" charset="-79"/>
                <a:cs typeface="Aharoni" panose="02010803020104030203" pitchFamily="2" charset="-79"/>
              </a:rPr>
              <a:t>with the </a:t>
            </a:r>
          </a:p>
          <a:p>
            <a:pPr algn="ctr"/>
            <a:r>
              <a:rPr lang="en-IN" sz="3200" b="1" dirty="0">
                <a:latin typeface="Aharoni" panose="02010803020104030203" pitchFamily="2" charset="-79"/>
                <a:cs typeface="Aharoni" panose="02010803020104030203" pitchFamily="2" charset="-79"/>
              </a:rPr>
              <a:t>Predicted Pollutant Concentration</a:t>
            </a:r>
            <a:endParaRPr lang="en-IN"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75751900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3C4F-9AAE-42B5-A9DE-438CF031D696}"/>
              </a:ext>
            </a:extLst>
          </p:cNvPr>
          <p:cNvSpPr>
            <a:spLocks noGrp="1"/>
          </p:cNvSpPr>
          <p:nvPr>
            <p:ph type="title"/>
          </p:nvPr>
        </p:nvSpPr>
        <p:spPr>
          <a:xfrm>
            <a:off x="838200" y="11164"/>
            <a:ext cx="10515600" cy="1325563"/>
          </a:xfrm>
        </p:spPr>
        <p:txBody>
          <a:bodyPr/>
          <a:lstStyle/>
          <a:p>
            <a:pPr algn="ctr"/>
            <a:r>
              <a:rPr lang="en-IN" dirty="0">
                <a:latin typeface="Aharoni" panose="02010803020104030203" pitchFamily="2" charset="-79"/>
                <a:cs typeface="Aharoni" panose="02010803020104030203" pitchFamily="2" charset="-79"/>
              </a:rPr>
              <a:t>Schemes analysed</a:t>
            </a:r>
          </a:p>
        </p:txBody>
      </p:sp>
      <p:graphicFrame>
        <p:nvGraphicFramePr>
          <p:cNvPr id="6" name="Table 6">
            <a:extLst>
              <a:ext uri="{FF2B5EF4-FFF2-40B4-BE49-F238E27FC236}">
                <a16:creationId xmlns:a16="http://schemas.microsoft.com/office/drawing/2014/main" id="{2C7DBD74-778A-4C02-A85F-845F0FC2AC09}"/>
              </a:ext>
            </a:extLst>
          </p:cNvPr>
          <p:cNvGraphicFramePr>
            <a:graphicFrameLocks noGrp="1"/>
          </p:cNvGraphicFramePr>
          <p:nvPr>
            <p:ph idx="1"/>
            <p:extLst>
              <p:ext uri="{D42A27DB-BD31-4B8C-83A1-F6EECF244321}">
                <p14:modId xmlns:p14="http://schemas.microsoft.com/office/powerpoint/2010/main" val="3923924421"/>
              </p:ext>
            </p:extLst>
          </p:nvPr>
        </p:nvGraphicFramePr>
        <p:xfrm>
          <a:off x="986970" y="1336727"/>
          <a:ext cx="9985829" cy="4789941"/>
        </p:xfrm>
        <a:graphic>
          <a:graphicData uri="http://schemas.openxmlformats.org/drawingml/2006/table">
            <a:tbl>
              <a:tblPr firstRow="1" bandRow="1">
                <a:tableStyleId>{7DF18680-E054-41AD-8BC1-D1AEF772440D}</a:tableStyleId>
              </a:tblPr>
              <a:tblGrid>
                <a:gridCol w="4914058">
                  <a:extLst>
                    <a:ext uri="{9D8B030D-6E8A-4147-A177-3AD203B41FA5}">
                      <a16:colId xmlns:a16="http://schemas.microsoft.com/office/drawing/2014/main" val="2276041411"/>
                    </a:ext>
                  </a:extLst>
                </a:gridCol>
                <a:gridCol w="5071771">
                  <a:extLst>
                    <a:ext uri="{9D8B030D-6E8A-4147-A177-3AD203B41FA5}">
                      <a16:colId xmlns:a16="http://schemas.microsoft.com/office/drawing/2014/main" val="4143629799"/>
                    </a:ext>
                  </a:extLst>
                </a:gridCol>
              </a:tblGrid>
              <a:tr h="555864">
                <a:tc>
                  <a:txBody>
                    <a:bodyPr/>
                    <a:lstStyle/>
                    <a:p>
                      <a:r>
                        <a:rPr lang="en-IN" sz="2000" dirty="0">
                          <a:latin typeface="Cambria" panose="02040503050406030204" pitchFamily="18" charset="0"/>
                          <a:ea typeface="Cambria" panose="02040503050406030204" pitchFamily="18" charset="0"/>
                        </a:rPr>
                        <a:t>Schemes</a:t>
                      </a:r>
                    </a:p>
                  </a:txBody>
                  <a:tcPr/>
                </a:tc>
                <a:tc>
                  <a:txBody>
                    <a:bodyPr/>
                    <a:lstStyle/>
                    <a:p>
                      <a:r>
                        <a:rPr lang="en-IN" sz="2000" dirty="0">
                          <a:latin typeface="Cambria" panose="02040503050406030204" pitchFamily="18" charset="0"/>
                          <a:ea typeface="Cambria" panose="02040503050406030204" pitchFamily="18" charset="0"/>
                        </a:rPr>
                        <a:t>Implemented Date</a:t>
                      </a:r>
                    </a:p>
                  </a:txBody>
                  <a:tcPr/>
                </a:tc>
                <a:extLst>
                  <a:ext uri="{0D108BD9-81ED-4DB2-BD59-A6C34878D82A}">
                    <a16:rowId xmlns:a16="http://schemas.microsoft.com/office/drawing/2014/main" val="48974035"/>
                  </a:ext>
                </a:extLst>
              </a:tr>
              <a:tr h="1034997">
                <a:tc>
                  <a:txBody>
                    <a:bodyPr/>
                    <a:lstStyle/>
                    <a:p>
                      <a:r>
                        <a:rPr lang="en-IN" sz="2000" dirty="0">
                          <a:latin typeface="Cambria" panose="02040503050406030204" pitchFamily="18" charset="0"/>
                          <a:ea typeface="Cambria" panose="02040503050406030204" pitchFamily="18" charset="0"/>
                        </a:rPr>
                        <a:t>Odd Even rational Scheme</a:t>
                      </a:r>
                    </a:p>
                  </a:txBody>
                  <a:tcPr/>
                </a:tc>
                <a:tc>
                  <a:txBody>
                    <a:bodyPr/>
                    <a:lstStyle/>
                    <a:p>
                      <a:r>
                        <a:rPr lang="en-IN" sz="2000" dirty="0">
                          <a:latin typeface="Cambria" panose="02040503050406030204" pitchFamily="18" charset="0"/>
                          <a:ea typeface="Cambria" panose="02040503050406030204" pitchFamily="18" charset="0"/>
                        </a:rPr>
                        <a:t>2019 – Nov 4 to 15</a:t>
                      </a:r>
                    </a:p>
                    <a:p>
                      <a:r>
                        <a:rPr lang="en-IN" sz="2000" dirty="0">
                          <a:latin typeface="Cambria" panose="02040503050406030204" pitchFamily="18" charset="0"/>
                          <a:ea typeface="Cambria" panose="02040503050406030204" pitchFamily="18" charset="0"/>
                        </a:rPr>
                        <a:t>2017 – Nov 13 to 17</a:t>
                      </a:r>
                    </a:p>
                    <a:p>
                      <a:r>
                        <a:rPr lang="en-IN" sz="2000" dirty="0">
                          <a:latin typeface="Cambria" panose="02040503050406030204" pitchFamily="18" charset="0"/>
                          <a:ea typeface="Cambria" panose="02040503050406030204" pitchFamily="18" charset="0"/>
                        </a:rPr>
                        <a:t>2016 – Jan 1 to 15 and April 15 to 30</a:t>
                      </a:r>
                    </a:p>
                  </a:txBody>
                  <a:tcPr/>
                </a:tc>
                <a:extLst>
                  <a:ext uri="{0D108BD9-81ED-4DB2-BD59-A6C34878D82A}">
                    <a16:rowId xmlns:a16="http://schemas.microsoft.com/office/drawing/2014/main" val="3820499324"/>
                  </a:ext>
                </a:extLst>
              </a:tr>
              <a:tr h="721361">
                <a:tc>
                  <a:txBody>
                    <a:bodyPr/>
                    <a:lstStyle/>
                    <a:p>
                      <a:r>
                        <a:rPr lang="en-IN" sz="2000" dirty="0">
                          <a:latin typeface="Cambria" panose="02040503050406030204" pitchFamily="18" charset="0"/>
                          <a:ea typeface="Cambria" panose="02040503050406030204" pitchFamily="18" charset="0"/>
                        </a:rPr>
                        <a:t>Banning of construction</a:t>
                      </a:r>
                    </a:p>
                  </a:txBody>
                  <a:tcPr/>
                </a:tc>
                <a:tc>
                  <a:txBody>
                    <a:bodyPr/>
                    <a:lstStyle/>
                    <a:p>
                      <a:r>
                        <a:rPr lang="en-IN" sz="2000" dirty="0">
                          <a:latin typeface="Cambria" panose="02040503050406030204" pitchFamily="18" charset="0"/>
                          <a:ea typeface="Cambria" panose="02040503050406030204" pitchFamily="18" charset="0"/>
                        </a:rPr>
                        <a:t>2016 – Nov 9 to 15</a:t>
                      </a:r>
                    </a:p>
                    <a:p>
                      <a:r>
                        <a:rPr lang="en-IN" sz="2000" dirty="0">
                          <a:latin typeface="Cambria" panose="02040503050406030204" pitchFamily="18" charset="0"/>
                          <a:ea typeface="Cambria" panose="02040503050406030204" pitchFamily="18" charset="0"/>
                        </a:rPr>
                        <a:t>2019 – Nov 12 to 23</a:t>
                      </a:r>
                    </a:p>
                  </a:txBody>
                  <a:tcPr/>
                </a:tc>
                <a:extLst>
                  <a:ext uri="{0D108BD9-81ED-4DB2-BD59-A6C34878D82A}">
                    <a16:rowId xmlns:a16="http://schemas.microsoft.com/office/drawing/2014/main" val="1773335985"/>
                  </a:ext>
                </a:extLst>
              </a:tr>
              <a:tr h="1034997">
                <a:tc>
                  <a:txBody>
                    <a:bodyPr/>
                    <a:lstStyle/>
                    <a:p>
                      <a:r>
                        <a:rPr lang="en-US" sz="2000" dirty="0">
                          <a:latin typeface="Cambria" panose="02040503050406030204" pitchFamily="18" charset="0"/>
                          <a:ea typeface="Cambria" panose="02040503050406030204" pitchFamily="18" charset="0"/>
                        </a:rPr>
                        <a:t>Combination of banning construction Activity and banning entry of diesel trucks more than 10years</a:t>
                      </a:r>
                      <a:endParaRPr lang="en-IN" sz="2000" dirty="0">
                        <a:latin typeface="Cambria" panose="02040503050406030204" pitchFamily="18" charset="0"/>
                        <a:ea typeface="Cambria" panose="02040503050406030204" pitchFamily="18" charset="0"/>
                      </a:endParaRPr>
                    </a:p>
                  </a:txBody>
                  <a:tcPr/>
                </a:tc>
                <a:tc>
                  <a:txBody>
                    <a:bodyPr/>
                    <a:lstStyle/>
                    <a:p>
                      <a:r>
                        <a:rPr lang="en-IN" sz="2000" dirty="0">
                          <a:latin typeface="Cambria" panose="02040503050406030204" pitchFamily="18" charset="0"/>
                          <a:ea typeface="Cambria" panose="02040503050406030204" pitchFamily="18" charset="0"/>
                        </a:rPr>
                        <a:t>2017 – Nov 8 to 14</a:t>
                      </a:r>
                    </a:p>
                  </a:txBody>
                  <a:tcPr/>
                </a:tc>
                <a:extLst>
                  <a:ext uri="{0D108BD9-81ED-4DB2-BD59-A6C34878D82A}">
                    <a16:rowId xmlns:a16="http://schemas.microsoft.com/office/drawing/2014/main" val="3269724568"/>
                  </a:ext>
                </a:extLst>
              </a:tr>
              <a:tr h="721361">
                <a:tc>
                  <a:txBody>
                    <a:bodyPr/>
                    <a:lstStyle/>
                    <a:p>
                      <a:r>
                        <a:rPr lang="en-US" sz="2000" dirty="0">
                          <a:latin typeface="Cambria" panose="02040503050406030204" pitchFamily="18" charset="0"/>
                          <a:ea typeface="Cambria" panose="02040503050406030204" pitchFamily="18" charset="0"/>
                        </a:rPr>
                        <a:t>Banning construction activities and Dirty fuel based Industries</a:t>
                      </a:r>
                      <a:endParaRPr lang="en-IN" sz="2000" dirty="0">
                        <a:latin typeface="Cambria" panose="02040503050406030204" pitchFamily="18" charset="0"/>
                        <a:ea typeface="Cambria" panose="02040503050406030204" pitchFamily="18" charset="0"/>
                      </a:endParaRPr>
                    </a:p>
                  </a:txBody>
                  <a:tcPr/>
                </a:tc>
                <a:tc>
                  <a:txBody>
                    <a:bodyPr/>
                    <a:lstStyle/>
                    <a:p>
                      <a:r>
                        <a:rPr lang="en-IN" sz="2000" dirty="0">
                          <a:latin typeface="Cambria" panose="02040503050406030204" pitchFamily="18" charset="0"/>
                          <a:ea typeface="Cambria" panose="02040503050406030204" pitchFamily="18" charset="0"/>
                        </a:rPr>
                        <a:t>2018 – Dec 24 to 26</a:t>
                      </a:r>
                    </a:p>
                    <a:p>
                      <a:endParaRPr lang="en-IN" sz="20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725493084"/>
                  </a:ext>
                </a:extLst>
              </a:tr>
              <a:tr h="721361">
                <a:tc>
                  <a:txBody>
                    <a:bodyPr/>
                    <a:lstStyle/>
                    <a:p>
                      <a:r>
                        <a:rPr lang="en-US" sz="2000" dirty="0">
                          <a:latin typeface="Cambria" panose="02040503050406030204" pitchFamily="18" charset="0"/>
                          <a:ea typeface="Cambria" panose="02040503050406030204" pitchFamily="18" charset="0"/>
                        </a:rPr>
                        <a:t>Banning construction activities, Dirty fuel based Industries and entry of Trucks</a:t>
                      </a:r>
                      <a:endParaRPr lang="en-IN" sz="2000" dirty="0">
                        <a:latin typeface="Cambria" panose="02040503050406030204" pitchFamily="18" charset="0"/>
                        <a:ea typeface="Cambria" panose="02040503050406030204" pitchFamily="18" charset="0"/>
                      </a:endParaRPr>
                    </a:p>
                  </a:txBody>
                  <a:tcPr/>
                </a:tc>
                <a:tc>
                  <a:txBody>
                    <a:bodyPr/>
                    <a:lstStyle/>
                    <a:p>
                      <a:r>
                        <a:rPr lang="en-IN" sz="2000" dirty="0">
                          <a:latin typeface="Cambria" panose="02040503050406030204" pitchFamily="18" charset="0"/>
                          <a:ea typeface="Cambria" panose="02040503050406030204" pitchFamily="18" charset="0"/>
                        </a:rPr>
                        <a:t>2018 – Nov 8 to 12</a:t>
                      </a:r>
                    </a:p>
                  </a:txBody>
                  <a:tcPr/>
                </a:tc>
                <a:extLst>
                  <a:ext uri="{0D108BD9-81ED-4DB2-BD59-A6C34878D82A}">
                    <a16:rowId xmlns:a16="http://schemas.microsoft.com/office/drawing/2014/main" val="1401982961"/>
                  </a:ext>
                </a:extLst>
              </a:tr>
            </a:tbl>
          </a:graphicData>
        </a:graphic>
      </p:graphicFrame>
      <p:sp>
        <p:nvSpPr>
          <p:cNvPr id="4" name="Date Placeholder 3">
            <a:extLst>
              <a:ext uri="{FF2B5EF4-FFF2-40B4-BE49-F238E27FC236}">
                <a16:creationId xmlns:a16="http://schemas.microsoft.com/office/drawing/2014/main" id="{FBAEAA30-69F0-47D7-BEBD-6AEC56E0B01E}"/>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B61A9A19-9960-4F28-86E2-853CCE67E33C}"/>
              </a:ext>
            </a:extLst>
          </p:cNvPr>
          <p:cNvSpPr>
            <a:spLocks noGrp="1"/>
          </p:cNvSpPr>
          <p:nvPr>
            <p:ph type="sldNum" sz="quarter" idx="12"/>
          </p:nvPr>
        </p:nvSpPr>
        <p:spPr/>
        <p:txBody>
          <a:bodyPr/>
          <a:lstStyle/>
          <a:p>
            <a:fld id="{8B0182F0-7576-448F-A013-537382251BB6}" type="slidenum">
              <a:rPr lang="en-IN" smtClean="0"/>
              <a:t>19</a:t>
            </a:fld>
            <a:endParaRPr lang="en-IN"/>
          </a:p>
        </p:txBody>
      </p:sp>
    </p:spTree>
    <p:extLst>
      <p:ext uri="{BB962C8B-B14F-4D97-AF65-F5344CB8AC3E}">
        <p14:creationId xmlns:p14="http://schemas.microsoft.com/office/powerpoint/2010/main" val="15100624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161BDCE-9E3A-4168-ACFA-F8CD649944D8}"/>
              </a:ext>
            </a:extLst>
          </p:cNvPr>
          <p:cNvSpPr/>
          <p:nvPr/>
        </p:nvSpPr>
        <p:spPr>
          <a:xfrm>
            <a:off x="177997" y="3295317"/>
            <a:ext cx="6045017" cy="30610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916B9082-37F8-4663-AB20-7169DE71C145}"/>
              </a:ext>
            </a:extLst>
          </p:cNvPr>
          <p:cNvSpPr>
            <a:spLocks noGrp="1"/>
          </p:cNvSpPr>
          <p:nvPr>
            <p:ph idx="1"/>
          </p:nvPr>
        </p:nvSpPr>
        <p:spPr>
          <a:xfrm>
            <a:off x="386783" y="3630304"/>
            <a:ext cx="5549560" cy="2117353"/>
          </a:xfrm>
        </p:spPr>
        <p:txBody>
          <a:bodyPr>
            <a:normAutofit fontScale="92500" lnSpcReduction="20000"/>
          </a:bodyPr>
          <a:lstStyle/>
          <a:p>
            <a:pPr marL="0" indent="0" algn="just">
              <a:buNone/>
            </a:pPr>
            <a:r>
              <a:rPr lang="en-US" sz="35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Objective:</a:t>
            </a:r>
          </a:p>
          <a:p>
            <a:pPr marL="0" indent="0" algn="just">
              <a:buNone/>
            </a:pPr>
            <a:r>
              <a:rPr lang="en-US" sz="24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To analyze the concentration of various pollutants measured by different measuring stations in Delhi and estimate the effectiveness of different measures taken by the government to improve air quality in the city</a:t>
            </a:r>
          </a:p>
        </p:txBody>
      </p:sp>
      <p:sp>
        <p:nvSpPr>
          <p:cNvPr id="4" name="Date Placeholder 3">
            <a:extLst>
              <a:ext uri="{FF2B5EF4-FFF2-40B4-BE49-F238E27FC236}">
                <a16:creationId xmlns:a16="http://schemas.microsoft.com/office/drawing/2014/main" id="{0BFD50C7-60FE-452A-BFFF-448D6C8668D3}"/>
              </a:ext>
            </a:extLst>
          </p:cNvPr>
          <p:cNvSpPr>
            <a:spLocks noGrp="1"/>
          </p:cNvSpPr>
          <p:nvPr>
            <p:ph type="dt" sz="half" idx="10"/>
          </p:nvPr>
        </p:nvSpPr>
        <p:spPr/>
        <p:txBody>
          <a:bodyPr/>
          <a:lstStyle/>
          <a:p>
            <a:fld id="{CA1BE465-34B8-41D7-9AAC-A9B6BFF82B0D}" type="datetime1">
              <a:rPr lang="en-IN" smtClean="0"/>
              <a:t>24-11-2019</a:t>
            </a:fld>
            <a:endParaRPr lang="en-IN"/>
          </a:p>
        </p:txBody>
      </p:sp>
      <p:sp>
        <p:nvSpPr>
          <p:cNvPr id="5" name="Slide Number Placeholder 4">
            <a:extLst>
              <a:ext uri="{FF2B5EF4-FFF2-40B4-BE49-F238E27FC236}">
                <a16:creationId xmlns:a16="http://schemas.microsoft.com/office/drawing/2014/main" id="{FD3C265F-6BFF-4EE1-8B12-C4A57141ED52}"/>
              </a:ext>
            </a:extLst>
          </p:cNvPr>
          <p:cNvSpPr>
            <a:spLocks noGrp="1"/>
          </p:cNvSpPr>
          <p:nvPr>
            <p:ph type="sldNum" sz="quarter" idx="12"/>
          </p:nvPr>
        </p:nvSpPr>
        <p:spPr/>
        <p:txBody>
          <a:bodyPr/>
          <a:lstStyle/>
          <a:p>
            <a:fld id="{8B0182F0-7576-448F-A013-537382251BB6}" type="slidenum">
              <a:rPr lang="en-IN" smtClean="0"/>
              <a:t>2</a:t>
            </a:fld>
            <a:endParaRPr lang="en-IN"/>
          </a:p>
        </p:txBody>
      </p:sp>
      <p:pic>
        <p:nvPicPr>
          <p:cNvPr id="4100" name="Picture 4">
            <a:extLst>
              <a:ext uri="{FF2B5EF4-FFF2-40B4-BE49-F238E27FC236}">
                <a16:creationId xmlns:a16="http://schemas.microsoft.com/office/drawing/2014/main" id="{770069D4-4EC1-4FC6-8505-92F4C0503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73" y="26630"/>
            <a:ext cx="6122066" cy="3061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C992505-2715-424D-98C6-869D963296EC}"/>
              </a:ext>
            </a:extLst>
          </p:cNvPr>
          <p:cNvPicPr>
            <a:picLocks noChangeAspect="1"/>
          </p:cNvPicPr>
          <p:nvPr/>
        </p:nvPicPr>
        <p:blipFill rotWithShape="1">
          <a:blip r:embed="rId4"/>
          <a:srcRect l="29375" t="20485" r="29375" b="40015"/>
          <a:stretch/>
        </p:blipFill>
        <p:spPr>
          <a:xfrm>
            <a:off x="6299652" y="3448382"/>
            <a:ext cx="5795891" cy="3061033"/>
          </a:xfrm>
          <a:prstGeom prst="rect">
            <a:avLst/>
          </a:prstGeom>
        </p:spPr>
      </p:pic>
      <p:pic>
        <p:nvPicPr>
          <p:cNvPr id="4106" name="Picture 10">
            <a:extLst>
              <a:ext uri="{FF2B5EF4-FFF2-40B4-BE49-F238E27FC236}">
                <a16:creationId xmlns:a16="http://schemas.microsoft.com/office/drawing/2014/main" id="{B75B4FE1-AF5A-4C8F-B13A-B74C4776E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652" y="-2867"/>
            <a:ext cx="5799490" cy="326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9283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A33C45-6D09-46F4-9F06-0441839F9B79}"/>
              </a:ext>
            </a:extLst>
          </p:cNvPr>
          <p:cNvPicPr>
            <a:picLocks noChangeAspect="1"/>
          </p:cNvPicPr>
          <p:nvPr/>
        </p:nvPicPr>
        <p:blipFill rotWithShape="1">
          <a:blip r:embed="rId2">
            <a:extLst>
              <a:ext uri="{28A0092B-C50C-407E-A947-70E740481C1C}">
                <a14:useLocalDpi xmlns:a14="http://schemas.microsoft.com/office/drawing/2010/main" val="0"/>
              </a:ext>
            </a:extLst>
          </a:blip>
          <a:srcRect r="174"/>
          <a:stretch/>
        </p:blipFill>
        <p:spPr>
          <a:xfrm>
            <a:off x="2496542" y="942338"/>
            <a:ext cx="9370994" cy="2995064"/>
          </a:xfrm>
          <a:prstGeom prst="rect">
            <a:avLst/>
          </a:prstGeom>
        </p:spPr>
      </p:pic>
      <p:sp>
        <p:nvSpPr>
          <p:cNvPr id="2" name="Title 1">
            <a:extLst>
              <a:ext uri="{FF2B5EF4-FFF2-40B4-BE49-F238E27FC236}">
                <a16:creationId xmlns:a16="http://schemas.microsoft.com/office/drawing/2014/main" id="{6D08E9F0-AA41-4DF9-ADE0-A2DB8BA98CC6}"/>
              </a:ext>
            </a:extLst>
          </p:cNvPr>
          <p:cNvSpPr>
            <a:spLocks noGrp="1"/>
          </p:cNvSpPr>
          <p:nvPr>
            <p:ph type="title"/>
          </p:nvPr>
        </p:nvSpPr>
        <p:spPr>
          <a:xfrm>
            <a:off x="838200" y="181864"/>
            <a:ext cx="10515600" cy="632732"/>
          </a:xfrm>
        </p:spPr>
        <p:txBody>
          <a:bodyPr>
            <a:normAutofit/>
          </a:bodyPr>
          <a:lstStyle/>
          <a:p>
            <a:pPr algn="ctr"/>
            <a:r>
              <a:rPr lang="en-US" sz="3200" dirty="0">
                <a:latin typeface="Aharoni" panose="02010803020104030203" pitchFamily="2" charset="-79"/>
                <a:cs typeface="Aharoni" panose="02010803020104030203" pitchFamily="2" charset="-79"/>
              </a:rPr>
              <a:t>Effect of Odd Even rational Scheme on </a:t>
            </a:r>
            <a:r>
              <a:rPr lang="en-IN" sz="3200" dirty="0">
                <a:latin typeface="Aharoni" panose="02010803020104030203" pitchFamily="2" charset="-79"/>
                <a:cs typeface="Aharoni" panose="02010803020104030203" pitchFamily="2" charset="-79"/>
              </a:rPr>
              <a:t>NO2</a:t>
            </a:r>
          </a:p>
        </p:txBody>
      </p:sp>
      <p:sp>
        <p:nvSpPr>
          <p:cNvPr id="4" name="Date Placeholder 3">
            <a:extLst>
              <a:ext uri="{FF2B5EF4-FFF2-40B4-BE49-F238E27FC236}">
                <a16:creationId xmlns:a16="http://schemas.microsoft.com/office/drawing/2014/main" id="{F9F4ECB0-E8C9-4B11-AF34-FCEC4C1B4AF5}"/>
              </a:ext>
            </a:extLst>
          </p:cNvPr>
          <p:cNvSpPr>
            <a:spLocks noGrp="1"/>
          </p:cNvSpPr>
          <p:nvPr>
            <p:ph type="dt" sz="half" idx="10"/>
          </p:nvPr>
        </p:nvSpPr>
        <p:spPr/>
        <p:txBody>
          <a:bodyPr/>
          <a:lstStyle/>
          <a:p>
            <a:fld id="{D5E4A84A-E96D-4499-8F7C-70F246A629F6}" type="datetime1">
              <a:rPr lang="en-IN" smtClean="0"/>
              <a:t>24-11-2019</a:t>
            </a:fld>
            <a:endParaRPr lang="en-IN"/>
          </a:p>
        </p:txBody>
      </p:sp>
      <p:sp>
        <p:nvSpPr>
          <p:cNvPr id="5" name="Slide Number Placeholder 4">
            <a:extLst>
              <a:ext uri="{FF2B5EF4-FFF2-40B4-BE49-F238E27FC236}">
                <a16:creationId xmlns:a16="http://schemas.microsoft.com/office/drawing/2014/main" id="{1B14C374-D968-4861-B7EC-34763A063889}"/>
              </a:ext>
            </a:extLst>
          </p:cNvPr>
          <p:cNvSpPr>
            <a:spLocks noGrp="1"/>
          </p:cNvSpPr>
          <p:nvPr>
            <p:ph type="sldNum" sz="quarter" idx="12"/>
          </p:nvPr>
        </p:nvSpPr>
        <p:spPr/>
        <p:txBody>
          <a:bodyPr/>
          <a:lstStyle/>
          <a:p>
            <a:fld id="{8B0182F0-7576-448F-A013-537382251BB6}" type="slidenum">
              <a:rPr lang="en-IN" smtClean="0"/>
              <a:t>20</a:t>
            </a:fld>
            <a:endParaRPr lang="en-IN"/>
          </a:p>
        </p:txBody>
      </p:sp>
      <p:sp>
        <p:nvSpPr>
          <p:cNvPr id="9" name="TextBox 8">
            <a:extLst>
              <a:ext uri="{FF2B5EF4-FFF2-40B4-BE49-F238E27FC236}">
                <a16:creationId xmlns:a16="http://schemas.microsoft.com/office/drawing/2014/main" id="{32B53F5C-57BC-421E-84D9-25DAE1FE2460}"/>
              </a:ext>
            </a:extLst>
          </p:cNvPr>
          <p:cNvSpPr txBox="1"/>
          <p:nvPr/>
        </p:nvSpPr>
        <p:spPr>
          <a:xfrm>
            <a:off x="725129" y="4504334"/>
            <a:ext cx="1775792" cy="369332"/>
          </a:xfrm>
          <a:prstGeom prst="rect">
            <a:avLst/>
          </a:prstGeom>
          <a:noFill/>
        </p:spPr>
        <p:txBody>
          <a:bodyPr wrap="square" rtlCol="0">
            <a:spAutoFit/>
          </a:bodyPr>
          <a:lstStyle/>
          <a:p>
            <a:r>
              <a:rPr lang="en-IN" b="1" dirty="0"/>
              <a:t>Mandir Marg</a:t>
            </a:r>
          </a:p>
        </p:txBody>
      </p:sp>
      <p:sp>
        <p:nvSpPr>
          <p:cNvPr id="14" name="TextBox 13">
            <a:extLst>
              <a:ext uri="{FF2B5EF4-FFF2-40B4-BE49-F238E27FC236}">
                <a16:creationId xmlns:a16="http://schemas.microsoft.com/office/drawing/2014/main" id="{C39B1DFE-63A2-4D6A-BFBC-CDE58E472B8D}"/>
              </a:ext>
            </a:extLst>
          </p:cNvPr>
          <p:cNvSpPr txBox="1"/>
          <p:nvPr/>
        </p:nvSpPr>
        <p:spPr>
          <a:xfrm>
            <a:off x="725129" y="1916961"/>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27650" name="Picture 2">
            <a:extLst>
              <a:ext uri="{FF2B5EF4-FFF2-40B4-BE49-F238E27FC236}">
                <a16:creationId xmlns:a16="http://schemas.microsoft.com/office/drawing/2014/main" id="{29C6CF27-57D9-46CF-8F8F-3D0627EBFD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2844"/>
          <a:stretch/>
        </p:blipFill>
        <p:spPr bwMode="auto">
          <a:xfrm>
            <a:off x="2501032" y="3828394"/>
            <a:ext cx="9612309" cy="296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21563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EA19-D357-4E18-BE53-9567AD09458A}"/>
              </a:ext>
            </a:extLst>
          </p:cNvPr>
          <p:cNvSpPr>
            <a:spLocks noGrp="1"/>
          </p:cNvSpPr>
          <p:nvPr>
            <p:ph type="title"/>
          </p:nvPr>
        </p:nvSpPr>
        <p:spPr>
          <a:xfrm>
            <a:off x="838200" y="136525"/>
            <a:ext cx="10515600" cy="708932"/>
          </a:xfrm>
        </p:spPr>
        <p:txBody>
          <a:bodyPr>
            <a:normAutofit/>
          </a:bodyPr>
          <a:lstStyle/>
          <a:p>
            <a:pPr algn="ctr"/>
            <a:r>
              <a:rPr lang="en-IN" sz="3600" dirty="0">
                <a:latin typeface="Aharoni" panose="02010803020104030203" pitchFamily="2" charset="-79"/>
                <a:cs typeface="Aharoni" panose="02010803020104030203" pitchFamily="2" charset="-79"/>
              </a:rPr>
              <a:t>Effect of banning of construction on PM10</a:t>
            </a:r>
          </a:p>
        </p:txBody>
      </p:sp>
      <p:sp>
        <p:nvSpPr>
          <p:cNvPr id="4" name="Date Placeholder 3">
            <a:extLst>
              <a:ext uri="{FF2B5EF4-FFF2-40B4-BE49-F238E27FC236}">
                <a16:creationId xmlns:a16="http://schemas.microsoft.com/office/drawing/2014/main" id="{0764CD50-EF56-4D8F-BC45-4F1458F22FF0}"/>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FD393615-236C-4646-BB0E-FDA7ECE401E5}"/>
              </a:ext>
            </a:extLst>
          </p:cNvPr>
          <p:cNvSpPr>
            <a:spLocks noGrp="1"/>
          </p:cNvSpPr>
          <p:nvPr>
            <p:ph type="sldNum" sz="quarter" idx="12"/>
          </p:nvPr>
        </p:nvSpPr>
        <p:spPr/>
        <p:txBody>
          <a:bodyPr/>
          <a:lstStyle/>
          <a:p>
            <a:fld id="{8B0182F0-7576-448F-A013-537382251BB6}" type="slidenum">
              <a:rPr lang="en-IN" smtClean="0"/>
              <a:t>21</a:t>
            </a:fld>
            <a:endParaRPr lang="en-IN"/>
          </a:p>
        </p:txBody>
      </p:sp>
      <p:pic>
        <p:nvPicPr>
          <p:cNvPr id="9220" name="Picture 4">
            <a:extLst>
              <a:ext uri="{FF2B5EF4-FFF2-40B4-BE49-F238E27FC236}">
                <a16:creationId xmlns:a16="http://schemas.microsoft.com/office/drawing/2014/main" id="{1F805C3D-60FD-4DAD-A2E8-9A5BF5F604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152"/>
          <a:stretch/>
        </p:blipFill>
        <p:spPr bwMode="auto">
          <a:xfrm>
            <a:off x="2560921" y="3808805"/>
            <a:ext cx="9041144" cy="3178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566C85C-6329-4DE9-BD5E-7517A0DC2CDE}"/>
              </a:ext>
            </a:extLst>
          </p:cNvPr>
          <p:cNvSpPr txBox="1"/>
          <p:nvPr/>
        </p:nvSpPr>
        <p:spPr>
          <a:xfrm>
            <a:off x="666496" y="4592440"/>
            <a:ext cx="1775792" cy="369332"/>
          </a:xfrm>
          <a:prstGeom prst="rect">
            <a:avLst/>
          </a:prstGeom>
          <a:noFill/>
        </p:spPr>
        <p:txBody>
          <a:bodyPr wrap="square" rtlCol="0">
            <a:spAutoFit/>
          </a:bodyPr>
          <a:lstStyle/>
          <a:p>
            <a:r>
              <a:rPr lang="en-IN" b="1" dirty="0"/>
              <a:t>Mandir Marg</a:t>
            </a:r>
          </a:p>
        </p:txBody>
      </p:sp>
      <p:pic>
        <p:nvPicPr>
          <p:cNvPr id="9" name="Picture 8">
            <a:extLst>
              <a:ext uri="{FF2B5EF4-FFF2-40B4-BE49-F238E27FC236}">
                <a16:creationId xmlns:a16="http://schemas.microsoft.com/office/drawing/2014/main" id="{2B8BFD5D-610E-469D-9AEF-0196111DE900}"/>
              </a:ext>
            </a:extLst>
          </p:cNvPr>
          <p:cNvPicPr>
            <a:picLocks noChangeAspect="1"/>
          </p:cNvPicPr>
          <p:nvPr/>
        </p:nvPicPr>
        <p:blipFill rotWithShape="1">
          <a:blip r:embed="rId4">
            <a:extLst>
              <a:ext uri="{28A0092B-C50C-407E-A947-70E740481C1C}">
                <a14:useLocalDpi xmlns:a14="http://schemas.microsoft.com/office/drawing/2010/main" val="0"/>
              </a:ext>
            </a:extLst>
          </a:blip>
          <a:srcRect l="2" r="-2854"/>
          <a:stretch/>
        </p:blipFill>
        <p:spPr>
          <a:xfrm>
            <a:off x="2560921" y="845457"/>
            <a:ext cx="8608524" cy="2963348"/>
          </a:xfrm>
          <a:prstGeom prst="rect">
            <a:avLst/>
          </a:prstGeom>
        </p:spPr>
      </p:pic>
      <p:sp>
        <p:nvSpPr>
          <p:cNvPr id="13" name="TextBox 12">
            <a:extLst>
              <a:ext uri="{FF2B5EF4-FFF2-40B4-BE49-F238E27FC236}">
                <a16:creationId xmlns:a16="http://schemas.microsoft.com/office/drawing/2014/main" id="{A57B1D68-3740-487D-BE45-859E89E3B865}"/>
              </a:ext>
            </a:extLst>
          </p:cNvPr>
          <p:cNvSpPr txBox="1"/>
          <p:nvPr/>
        </p:nvSpPr>
        <p:spPr>
          <a:xfrm>
            <a:off x="666496" y="1860229"/>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spTree>
    <p:extLst>
      <p:ext uri="{BB962C8B-B14F-4D97-AF65-F5344CB8AC3E}">
        <p14:creationId xmlns:p14="http://schemas.microsoft.com/office/powerpoint/2010/main" val="318927546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E17D8B4-4DA2-4B16-9083-610B2808AEA5}"/>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C189E16-1736-45F0-82CC-98D92B2E4FD9}"/>
              </a:ext>
            </a:extLst>
          </p:cNvPr>
          <p:cNvSpPr>
            <a:spLocks noGrp="1"/>
          </p:cNvSpPr>
          <p:nvPr>
            <p:ph type="sldNum" sz="quarter" idx="12"/>
          </p:nvPr>
        </p:nvSpPr>
        <p:spPr/>
        <p:txBody>
          <a:bodyPr/>
          <a:lstStyle/>
          <a:p>
            <a:fld id="{8B0182F0-7576-448F-A013-537382251BB6}" type="slidenum">
              <a:rPr lang="en-IN" smtClean="0"/>
              <a:t>22</a:t>
            </a:fld>
            <a:endParaRPr lang="en-IN" dirty="0"/>
          </a:p>
        </p:txBody>
      </p:sp>
      <p:graphicFrame>
        <p:nvGraphicFramePr>
          <p:cNvPr id="6" name="Table 6">
            <a:extLst>
              <a:ext uri="{FF2B5EF4-FFF2-40B4-BE49-F238E27FC236}">
                <a16:creationId xmlns:a16="http://schemas.microsoft.com/office/drawing/2014/main" id="{9F55E7DC-911D-4658-AF46-DBD0F8E2CCBF}"/>
              </a:ext>
            </a:extLst>
          </p:cNvPr>
          <p:cNvGraphicFramePr>
            <a:graphicFrameLocks noGrp="1"/>
          </p:cNvGraphicFramePr>
          <p:nvPr/>
        </p:nvGraphicFramePr>
        <p:xfrm>
          <a:off x="645651" y="733506"/>
          <a:ext cx="11084232" cy="5532120"/>
        </p:xfrm>
        <a:graphic>
          <a:graphicData uri="http://schemas.openxmlformats.org/drawingml/2006/table">
            <a:tbl>
              <a:tblPr firstRow="1" bandRow="1">
                <a:tableStyleId>{5C22544A-7EE6-4342-B048-85BDC9FD1C3A}</a:tableStyleId>
              </a:tblPr>
              <a:tblGrid>
                <a:gridCol w="3694744">
                  <a:extLst>
                    <a:ext uri="{9D8B030D-6E8A-4147-A177-3AD203B41FA5}">
                      <a16:colId xmlns:a16="http://schemas.microsoft.com/office/drawing/2014/main" val="3869409441"/>
                    </a:ext>
                  </a:extLst>
                </a:gridCol>
                <a:gridCol w="3694744">
                  <a:extLst>
                    <a:ext uri="{9D8B030D-6E8A-4147-A177-3AD203B41FA5}">
                      <a16:colId xmlns:a16="http://schemas.microsoft.com/office/drawing/2014/main" val="3808448453"/>
                    </a:ext>
                  </a:extLst>
                </a:gridCol>
                <a:gridCol w="3694744">
                  <a:extLst>
                    <a:ext uri="{9D8B030D-6E8A-4147-A177-3AD203B41FA5}">
                      <a16:colId xmlns:a16="http://schemas.microsoft.com/office/drawing/2014/main" val="2796751377"/>
                    </a:ext>
                  </a:extLst>
                </a:gridCol>
              </a:tblGrid>
              <a:tr h="0">
                <a:tc>
                  <a:txBody>
                    <a:bodyPr/>
                    <a:lstStyle/>
                    <a:p>
                      <a:r>
                        <a:rPr lang="en-US" dirty="0"/>
                        <a:t>Policy</a:t>
                      </a:r>
                      <a:endParaRPr lang="en-IN" dirty="0"/>
                    </a:p>
                  </a:txBody>
                  <a:tcPr/>
                </a:tc>
                <a:tc>
                  <a:txBody>
                    <a:bodyPr/>
                    <a:lstStyle/>
                    <a:p>
                      <a:r>
                        <a:rPr lang="en-US" dirty="0"/>
                        <a:t>Pollutant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 Concentration Reduction (microgram/</a:t>
                      </a:r>
                      <a:r>
                        <a:rPr lang="en-IN" sz="1800" b="1" kern="1200" dirty="0">
                          <a:solidFill>
                            <a:schemeClr val="lt1"/>
                          </a:solidFill>
                          <a:effectLst/>
                          <a:latin typeface="+mn-lt"/>
                          <a:ea typeface="+mn-ea"/>
                          <a:cs typeface="+mn-cs"/>
                        </a:rPr>
                        <a:t>m</a:t>
                      </a:r>
                      <a:r>
                        <a:rPr lang="en-IN" sz="1800" b="1" kern="1200" baseline="30000" dirty="0">
                          <a:solidFill>
                            <a:schemeClr val="lt1"/>
                          </a:solidFill>
                          <a:effectLst/>
                          <a:latin typeface="+mn-lt"/>
                          <a:ea typeface="+mn-ea"/>
                          <a:cs typeface="+mn-cs"/>
                        </a:rPr>
                        <a:t>3</a:t>
                      </a:r>
                      <a:r>
                        <a:rPr lang="en-US" dirty="0"/>
                        <a:t>)</a:t>
                      </a:r>
                      <a:endParaRPr lang="en-IN" dirty="0"/>
                    </a:p>
                  </a:txBody>
                  <a:tcPr/>
                </a:tc>
                <a:extLst>
                  <a:ext uri="{0D108BD9-81ED-4DB2-BD59-A6C34878D82A}">
                    <a16:rowId xmlns:a16="http://schemas.microsoft.com/office/drawing/2014/main" val="3116026919"/>
                  </a:ext>
                </a:extLst>
              </a:tr>
              <a:tr h="370840">
                <a:tc>
                  <a:txBody>
                    <a:bodyPr/>
                    <a:lstStyle/>
                    <a:p>
                      <a:r>
                        <a:rPr lang="en-US" dirty="0"/>
                        <a:t>Banning Construction Activities</a:t>
                      </a:r>
                      <a:endParaRPr lang="en-IN" dirty="0"/>
                    </a:p>
                  </a:txBody>
                  <a:tcPr/>
                </a:tc>
                <a:tc>
                  <a:txBody>
                    <a:bodyPr/>
                    <a:lstStyle/>
                    <a:p>
                      <a:r>
                        <a:rPr lang="en-US" dirty="0"/>
                        <a:t>PM 10</a:t>
                      </a:r>
                      <a:endParaRPr lang="en-IN" dirty="0"/>
                    </a:p>
                  </a:txBody>
                  <a:tcPr/>
                </a:tc>
                <a:tc>
                  <a:txBody>
                    <a:bodyPr/>
                    <a:lstStyle/>
                    <a:p>
                      <a:r>
                        <a:rPr lang="en-US" dirty="0"/>
                        <a:t>85.83</a:t>
                      </a:r>
                      <a:endParaRPr lang="en-IN" dirty="0"/>
                    </a:p>
                  </a:txBody>
                  <a:tcPr/>
                </a:tc>
                <a:extLst>
                  <a:ext uri="{0D108BD9-81ED-4DB2-BD59-A6C34878D82A}">
                    <a16:rowId xmlns:a16="http://schemas.microsoft.com/office/drawing/2014/main" val="3062466100"/>
                  </a:ext>
                </a:extLst>
              </a:tr>
              <a:tr h="370840">
                <a:tc rowSpan="4">
                  <a:txBody>
                    <a:bodyPr/>
                    <a:lstStyle/>
                    <a:p>
                      <a:r>
                        <a:rPr lang="en-US" dirty="0"/>
                        <a:t>Banning Construction Activities and Entry of diesel trucks more than 10 years old</a:t>
                      </a:r>
                      <a:endParaRPr lang="en-IN" dirty="0"/>
                    </a:p>
                  </a:txBody>
                  <a:tcPr/>
                </a:tc>
                <a:tc>
                  <a:txBody>
                    <a:bodyPr/>
                    <a:lstStyle/>
                    <a:p>
                      <a:r>
                        <a:rPr lang="en-US" dirty="0"/>
                        <a:t>PM 10 </a:t>
                      </a:r>
                      <a:endParaRPr lang="en-IN" dirty="0"/>
                    </a:p>
                  </a:txBody>
                  <a:tcPr/>
                </a:tc>
                <a:tc>
                  <a:txBody>
                    <a:bodyPr/>
                    <a:lstStyle/>
                    <a:p>
                      <a:r>
                        <a:rPr lang="en-US" dirty="0"/>
                        <a:t>5.585</a:t>
                      </a:r>
                      <a:endParaRPr lang="en-IN" dirty="0"/>
                    </a:p>
                  </a:txBody>
                  <a:tcPr/>
                </a:tc>
                <a:extLst>
                  <a:ext uri="{0D108BD9-81ED-4DB2-BD59-A6C34878D82A}">
                    <a16:rowId xmlns:a16="http://schemas.microsoft.com/office/drawing/2014/main" val="3789575937"/>
                  </a:ext>
                </a:extLst>
              </a:tr>
              <a:tr h="370840">
                <a:tc vMerge="1">
                  <a:txBody>
                    <a:bodyPr/>
                    <a:lstStyle/>
                    <a:p>
                      <a:endParaRPr lang="en-IN" dirty="0"/>
                    </a:p>
                  </a:txBody>
                  <a:tcPr/>
                </a:tc>
                <a:tc>
                  <a:txBody>
                    <a:bodyPr/>
                    <a:lstStyle/>
                    <a:p>
                      <a:r>
                        <a:rPr lang="en-US" dirty="0"/>
                        <a:t>PM 2.5</a:t>
                      </a:r>
                      <a:endParaRPr lang="en-IN" dirty="0"/>
                    </a:p>
                  </a:txBody>
                  <a:tcPr/>
                </a:tc>
                <a:tc>
                  <a:txBody>
                    <a:bodyPr/>
                    <a:lstStyle/>
                    <a:p>
                      <a:r>
                        <a:rPr lang="en-US" dirty="0"/>
                        <a:t>6.16</a:t>
                      </a:r>
                      <a:endParaRPr lang="en-IN" dirty="0"/>
                    </a:p>
                  </a:txBody>
                  <a:tcPr/>
                </a:tc>
                <a:extLst>
                  <a:ext uri="{0D108BD9-81ED-4DB2-BD59-A6C34878D82A}">
                    <a16:rowId xmlns:a16="http://schemas.microsoft.com/office/drawing/2014/main" val="1644133126"/>
                  </a:ext>
                </a:extLst>
              </a:tr>
              <a:tr h="370840">
                <a:tc vMerge="1">
                  <a:txBody>
                    <a:bodyPr/>
                    <a:lstStyle/>
                    <a:p>
                      <a:endParaRPr lang="en-IN" dirty="0"/>
                    </a:p>
                  </a:txBody>
                  <a:tcPr/>
                </a:tc>
                <a:tc>
                  <a:txBody>
                    <a:bodyPr/>
                    <a:lstStyle/>
                    <a:p>
                      <a:r>
                        <a:rPr lang="en-US" dirty="0"/>
                        <a:t>NO2</a:t>
                      </a:r>
                      <a:endParaRPr lang="en-IN" dirty="0"/>
                    </a:p>
                  </a:txBody>
                  <a:tcPr/>
                </a:tc>
                <a:tc>
                  <a:txBody>
                    <a:bodyPr/>
                    <a:lstStyle/>
                    <a:p>
                      <a:r>
                        <a:rPr lang="en-US" dirty="0"/>
                        <a:t>8.74</a:t>
                      </a:r>
                      <a:endParaRPr lang="en-IN" dirty="0"/>
                    </a:p>
                  </a:txBody>
                  <a:tcPr/>
                </a:tc>
                <a:extLst>
                  <a:ext uri="{0D108BD9-81ED-4DB2-BD59-A6C34878D82A}">
                    <a16:rowId xmlns:a16="http://schemas.microsoft.com/office/drawing/2014/main" val="1763729001"/>
                  </a:ext>
                </a:extLst>
              </a:tr>
              <a:tr h="370840">
                <a:tc vMerge="1">
                  <a:txBody>
                    <a:bodyPr/>
                    <a:lstStyle/>
                    <a:p>
                      <a:endParaRPr lang="en-IN" dirty="0"/>
                    </a:p>
                  </a:txBody>
                  <a:tcPr/>
                </a:tc>
                <a:tc>
                  <a:txBody>
                    <a:bodyPr/>
                    <a:lstStyle/>
                    <a:p>
                      <a:r>
                        <a:rPr lang="en-US" dirty="0"/>
                        <a:t>SO2</a:t>
                      </a:r>
                      <a:endParaRPr lang="en-IN" dirty="0"/>
                    </a:p>
                  </a:txBody>
                  <a:tcPr/>
                </a:tc>
                <a:tc>
                  <a:txBody>
                    <a:bodyPr/>
                    <a:lstStyle/>
                    <a:p>
                      <a:r>
                        <a:rPr lang="en-US" dirty="0"/>
                        <a:t>1.77</a:t>
                      </a:r>
                      <a:endParaRPr lang="en-IN" dirty="0"/>
                    </a:p>
                  </a:txBody>
                  <a:tcPr/>
                </a:tc>
                <a:extLst>
                  <a:ext uri="{0D108BD9-81ED-4DB2-BD59-A6C34878D82A}">
                    <a16:rowId xmlns:a16="http://schemas.microsoft.com/office/drawing/2014/main" val="1582947998"/>
                  </a:ext>
                </a:extLst>
              </a:tr>
              <a:tr h="370840">
                <a:tc rowSpan="3">
                  <a:txBody>
                    <a:bodyPr/>
                    <a:lstStyle/>
                    <a:p>
                      <a:r>
                        <a:rPr lang="en-US" dirty="0"/>
                        <a:t>Banning Construction Activities and Dirty Fuel Based Industries</a:t>
                      </a:r>
                      <a:endParaRPr lang="en-IN" dirty="0"/>
                    </a:p>
                  </a:txBody>
                  <a:tcPr/>
                </a:tc>
                <a:tc>
                  <a:txBody>
                    <a:bodyPr/>
                    <a:lstStyle/>
                    <a:p>
                      <a:r>
                        <a:rPr lang="en-US" dirty="0"/>
                        <a:t>PM 10</a:t>
                      </a:r>
                    </a:p>
                    <a:p>
                      <a:endParaRPr lang="en-IN" dirty="0"/>
                    </a:p>
                  </a:txBody>
                  <a:tcPr/>
                </a:tc>
                <a:tc>
                  <a:txBody>
                    <a:bodyPr/>
                    <a:lstStyle/>
                    <a:p>
                      <a:r>
                        <a:rPr lang="en-US" dirty="0"/>
                        <a:t>80.76</a:t>
                      </a:r>
                      <a:endParaRPr lang="en-IN" dirty="0"/>
                    </a:p>
                  </a:txBody>
                  <a:tcPr/>
                </a:tc>
                <a:extLst>
                  <a:ext uri="{0D108BD9-81ED-4DB2-BD59-A6C34878D82A}">
                    <a16:rowId xmlns:a16="http://schemas.microsoft.com/office/drawing/2014/main" val="3355546736"/>
                  </a:ext>
                </a:extLst>
              </a:tr>
              <a:tr h="370840">
                <a:tc vMerge="1">
                  <a:txBody>
                    <a:bodyPr/>
                    <a:lstStyle/>
                    <a:p>
                      <a:endParaRPr lang="en-IN" dirty="0"/>
                    </a:p>
                  </a:txBody>
                  <a:tcPr/>
                </a:tc>
                <a:tc>
                  <a:txBody>
                    <a:bodyPr/>
                    <a:lstStyle/>
                    <a:p>
                      <a:r>
                        <a:rPr lang="en-US" dirty="0"/>
                        <a:t>PM 2.5</a:t>
                      </a:r>
                      <a:endParaRPr lang="en-IN" dirty="0"/>
                    </a:p>
                  </a:txBody>
                  <a:tcPr/>
                </a:tc>
                <a:tc>
                  <a:txBody>
                    <a:bodyPr/>
                    <a:lstStyle/>
                    <a:p>
                      <a:r>
                        <a:rPr lang="en-US" dirty="0"/>
                        <a:t>9.62</a:t>
                      </a:r>
                      <a:endParaRPr lang="en-IN" dirty="0"/>
                    </a:p>
                  </a:txBody>
                  <a:tcPr/>
                </a:tc>
                <a:extLst>
                  <a:ext uri="{0D108BD9-81ED-4DB2-BD59-A6C34878D82A}">
                    <a16:rowId xmlns:a16="http://schemas.microsoft.com/office/drawing/2014/main" val="3545914078"/>
                  </a:ext>
                </a:extLst>
              </a:tr>
              <a:tr h="370840">
                <a:tc vMerge="1">
                  <a:txBody>
                    <a:bodyPr/>
                    <a:lstStyle/>
                    <a:p>
                      <a:endParaRPr lang="en-IN" dirty="0"/>
                    </a:p>
                  </a:txBody>
                  <a:tcPr/>
                </a:tc>
                <a:tc>
                  <a:txBody>
                    <a:bodyPr/>
                    <a:lstStyle/>
                    <a:p>
                      <a:r>
                        <a:rPr lang="en-US" dirty="0"/>
                        <a:t>SO2</a:t>
                      </a:r>
                      <a:endParaRPr lang="en-IN" dirty="0"/>
                    </a:p>
                  </a:txBody>
                  <a:tcPr/>
                </a:tc>
                <a:tc>
                  <a:txBody>
                    <a:bodyPr/>
                    <a:lstStyle/>
                    <a:p>
                      <a:r>
                        <a:rPr lang="en-US" dirty="0"/>
                        <a:t>1.12</a:t>
                      </a:r>
                      <a:endParaRPr lang="en-IN" dirty="0"/>
                    </a:p>
                  </a:txBody>
                  <a:tcPr/>
                </a:tc>
                <a:extLst>
                  <a:ext uri="{0D108BD9-81ED-4DB2-BD59-A6C34878D82A}">
                    <a16:rowId xmlns:a16="http://schemas.microsoft.com/office/drawing/2014/main" val="1000869093"/>
                  </a:ext>
                </a:extLst>
              </a:tr>
              <a:tr h="370840">
                <a:tc>
                  <a:txBody>
                    <a:bodyPr/>
                    <a:lstStyle/>
                    <a:p>
                      <a:r>
                        <a:rPr lang="en-US" dirty="0"/>
                        <a:t>Banning Construction Activities, Dirty Fuel Based Industries and Entry of Trucks</a:t>
                      </a:r>
                      <a:endParaRPr lang="en-IN" dirty="0"/>
                    </a:p>
                  </a:txBody>
                  <a:tcPr/>
                </a:tc>
                <a:tc>
                  <a:txBody>
                    <a:bodyPr/>
                    <a:lstStyle/>
                    <a:p>
                      <a:r>
                        <a:rPr lang="en-US" dirty="0"/>
                        <a:t>PM 10</a:t>
                      </a:r>
                      <a:endParaRPr lang="en-IN" dirty="0"/>
                    </a:p>
                  </a:txBody>
                  <a:tcPr/>
                </a:tc>
                <a:tc>
                  <a:txBody>
                    <a:bodyPr/>
                    <a:lstStyle/>
                    <a:p>
                      <a:r>
                        <a:rPr lang="en-US" dirty="0"/>
                        <a:t>510.80</a:t>
                      </a:r>
                      <a:endParaRPr lang="en-IN" dirty="0"/>
                    </a:p>
                  </a:txBody>
                  <a:tcPr/>
                </a:tc>
                <a:extLst>
                  <a:ext uri="{0D108BD9-81ED-4DB2-BD59-A6C34878D82A}">
                    <a16:rowId xmlns:a16="http://schemas.microsoft.com/office/drawing/2014/main" val="3963372896"/>
                  </a:ext>
                </a:extLst>
              </a:tr>
              <a:tr h="370840">
                <a:tc>
                  <a:txBody>
                    <a:bodyPr/>
                    <a:lstStyle/>
                    <a:p>
                      <a:endParaRPr lang="en-IN"/>
                    </a:p>
                  </a:txBody>
                  <a:tcPr/>
                </a:tc>
                <a:tc>
                  <a:txBody>
                    <a:bodyPr/>
                    <a:lstStyle/>
                    <a:p>
                      <a:r>
                        <a:rPr lang="en-US" dirty="0"/>
                        <a:t>PM 2.5</a:t>
                      </a:r>
                      <a:endParaRPr lang="en-IN" dirty="0"/>
                    </a:p>
                  </a:txBody>
                  <a:tcPr/>
                </a:tc>
                <a:tc>
                  <a:txBody>
                    <a:bodyPr/>
                    <a:lstStyle/>
                    <a:p>
                      <a:r>
                        <a:rPr lang="en-US" dirty="0"/>
                        <a:t>325.10</a:t>
                      </a:r>
                      <a:endParaRPr lang="en-IN" dirty="0"/>
                    </a:p>
                  </a:txBody>
                  <a:tcPr/>
                </a:tc>
                <a:extLst>
                  <a:ext uri="{0D108BD9-81ED-4DB2-BD59-A6C34878D82A}">
                    <a16:rowId xmlns:a16="http://schemas.microsoft.com/office/drawing/2014/main" val="289771920"/>
                  </a:ext>
                </a:extLst>
              </a:tr>
              <a:tr h="370840">
                <a:tc>
                  <a:txBody>
                    <a:bodyPr/>
                    <a:lstStyle/>
                    <a:p>
                      <a:endParaRPr lang="en-IN"/>
                    </a:p>
                  </a:txBody>
                  <a:tcPr/>
                </a:tc>
                <a:tc>
                  <a:txBody>
                    <a:bodyPr/>
                    <a:lstStyle/>
                    <a:p>
                      <a:r>
                        <a:rPr lang="en-US" dirty="0"/>
                        <a:t>SO2</a:t>
                      </a:r>
                      <a:endParaRPr lang="en-IN" dirty="0"/>
                    </a:p>
                  </a:txBody>
                  <a:tcPr/>
                </a:tc>
                <a:tc>
                  <a:txBody>
                    <a:bodyPr/>
                    <a:lstStyle/>
                    <a:p>
                      <a:r>
                        <a:rPr lang="en-US" dirty="0"/>
                        <a:t>3.83</a:t>
                      </a:r>
                      <a:endParaRPr lang="en-IN" dirty="0"/>
                    </a:p>
                  </a:txBody>
                  <a:tcPr/>
                </a:tc>
                <a:extLst>
                  <a:ext uri="{0D108BD9-81ED-4DB2-BD59-A6C34878D82A}">
                    <a16:rowId xmlns:a16="http://schemas.microsoft.com/office/drawing/2014/main" val="1622140318"/>
                  </a:ext>
                </a:extLst>
              </a:tr>
            </a:tbl>
          </a:graphicData>
        </a:graphic>
      </p:graphicFrame>
      <p:sp>
        <p:nvSpPr>
          <p:cNvPr id="8" name="TextBox 7">
            <a:extLst>
              <a:ext uri="{FF2B5EF4-FFF2-40B4-BE49-F238E27FC236}">
                <a16:creationId xmlns:a16="http://schemas.microsoft.com/office/drawing/2014/main" id="{538E6219-960C-48FC-8138-C4D7EA495C64}"/>
              </a:ext>
            </a:extLst>
          </p:cNvPr>
          <p:cNvSpPr txBox="1"/>
          <p:nvPr/>
        </p:nvSpPr>
        <p:spPr>
          <a:xfrm>
            <a:off x="8052620" y="6383715"/>
            <a:ext cx="4109884" cy="338554"/>
          </a:xfrm>
          <a:prstGeom prst="rect">
            <a:avLst/>
          </a:prstGeom>
          <a:noFill/>
        </p:spPr>
        <p:txBody>
          <a:bodyPr wrap="square" rtlCol="0">
            <a:spAutoFit/>
          </a:bodyPr>
          <a:lstStyle/>
          <a:p>
            <a:r>
              <a:rPr lang="en-US" sz="1600" dirty="0"/>
              <a:t>* According to our pollutant prediction curves</a:t>
            </a:r>
            <a:endParaRPr lang="en-IN" sz="1600" dirty="0"/>
          </a:p>
        </p:txBody>
      </p:sp>
      <p:sp>
        <p:nvSpPr>
          <p:cNvPr id="11" name="Title 1">
            <a:extLst>
              <a:ext uri="{FF2B5EF4-FFF2-40B4-BE49-F238E27FC236}">
                <a16:creationId xmlns:a16="http://schemas.microsoft.com/office/drawing/2014/main" id="{631F720F-52A9-4BEC-8AFD-2C32FC1D86C2}"/>
              </a:ext>
            </a:extLst>
          </p:cNvPr>
          <p:cNvSpPr>
            <a:spLocks noGrp="1"/>
          </p:cNvSpPr>
          <p:nvPr>
            <p:ph type="title"/>
          </p:nvPr>
        </p:nvSpPr>
        <p:spPr>
          <a:xfrm>
            <a:off x="838200" y="132318"/>
            <a:ext cx="10515600" cy="708932"/>
          </a:xfrm>
        </p:spPr>
        <p:txBody>
          <a:bodyPr>
            <a:noAutofit/>
          </a:bodyPr>
          <a:lstStyle/>
          <a:p>
            <a:pPr algn="ctr"/>
            <a:r>
              <a:rPr lang="en-US" sz="3200" dirty="0">
                <a:latin typeface="Aharoni" panose="02010803020104030203" pitchFamily="2" charset="-79"/>
                <a:cs typeface="Aharoni" panose="02010803020104030203" pitchFamily="2" charset="-79"/>
              </a:rPr>
              <a:t>Improvement in Anand </a:t>
            </a:r>
            <a:r>
              <a:rPr lang="en-US" sz="3200" dirty="0" err="1">
                <a:latin typeface="Aharoni" panose="02010803020104030203" pitchFamily="2" charset="-79"/>
                <a:cs typeface="Aharoni" panose="02010803020104030203" pitchFamily="2" charset="-79"/>
              </a:rPr>
              <a:t>Vihar</a:t>
            </a:r>
            <a:r>
              <a:rPr lang="en-US" sz="3200" dirty="0">
                <a:latin typeface="Aharoni" panose="02010803020104030203" pitchFamily="2" charset="-79"/>
                <a:cs typeface="Aharoni" panose="02010803020104030203" pitchFamily="2" charset="-79"/>
              </a:rPr>
              <a:t> Station</a:t>
            </a:r>
            <a:endParaRPr lang="en-IN"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6719072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D7B136-6986-457F-8B64-50774ECA1498}"/>
              </a:ext>
            </a:extLst>
          </p:cNvPr>
          <p:cNvSpPr>
            <a:spLocks noGrp="1"/>
          </p:cNvSpPr>
          <p:nvPr>
            <p:ph type="title"/>
          </p:nvPr>
        </p:nvSpPr>
        <p:spPr>
          <a:xfrm>
            <a:off x="2458066" y="2207573"/>
            <a:ext cx="7305366" cy="1325563"/>
          </a:xfrm>
        </p:spPr>
        <p:txBody>
          <a:bodyPr>
            <a:noAutofit/>
          </a:bodyPr>
          <a:lstStyle/>
          <a:p>
            <a:pPr algn="ctr"/>
            <a:r>
              <a:rPr lang="en-IN" sz="6000" dirty="0">
                <a:latin typeface="Aharoni" panose="02010803020104030203" pitchFamily="2" charset="-79"/>
                <a:cs typeface="Aharoni" panose="02010803020104030203" pitchFamily="2" charset="-79"/>
              </a:rPr>
              <a:t>Detailed Analysis</a:t>
            </a:r>
          </a:p>
        </p:txBody>
      </p:sp>
      <p:sp>
        <p:nvSpPr>
          <p:cNvPr id="4" name="Date Placeholder 3">
            <a:extLst>
              <a:ext uri="{FF2B5EF4-FFF2-40B4-BE49-F238E27FC236}">
                <a16:creationId xmlns:a16="http://schemas.microsoft.com/office/drawing/2014/main" id="{7904A594-ADC9-4D3D-A9CE-812984B64404}"/>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72ECEB0-193D-4DF0-B724-DC5E5AFF2AA6}"/>
              </a:ext>
            </a:extLst>
          </p:cNvPr>
          <p:cNvSpPr>
            <a:spLocks noGrp="1"/>
          </p:cNvSpPr>
          <p:nvPr>
            <p:ph type="sldNum" sz="quarter" idx="12"/>
          </p:nvPr>
        </p:nvSpPr>
        <p:spPr/>
        <p:txBody>
          <a:bodyPr/>
          <a:lstStyle/>
          <a:p>
            <a:fld id="{8B0182F0-7576-448F-A013-537382251BB6}" type="slidenum">
              <a:rPr lang="en-IN" smtClean="0"/>
              <a:t>23</a:t>
            </a:fld>
            <a:endParaRPr lang="en-IN"/>
          </a:p>
        </p:txBody>
      </p:sp>
    </p:spTree>
    <p:extLst>
      <p:ext uri="{BB962C8B-B14F-4D97-AF65-F5344CB8AC3E}">
        <p14:creationId xmlns:p14="http://schemas.microsoft.com/office/powerpoint/2010/main" val="122851155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7D7B-076F-43B5-B538-8E52896B6389}"/>
              </a:ext>
            </a:extLst>
          </p:cNvPr>
          <p:cNvSpPr>
            <a:spLocks noGrp="1"/>
          </p:cNvSpPr>
          <p:nvPr>
            <p:ph type="title"/>
          </p:nvPr>
        </p:nvSpPr>
        <p:spPr>
          <a:xfrm>
            <a:off x="838200" y="117656"/>
            <a:ext cx="10515600" cy="834368"/>
          </a:xfrm>
        </p:spPr>
        <p:txBody>
          <a:bodyPr>
            <a:normAutofit/>
          </a:bodyPr>
          <a:lstStyle/>
          <a:p>
            <a:pPr algn="ctr"/>
            <a:r>
              <a:rPr lang="en-IN" sz="3200" b="1" dirty="0">
                <a:latin typeface="Aharoni" panose="02010803020104030203" pitchFamily="2" charset="-79"/>
                <a:cs typeface="Aharoni" panose="02010803020104030203" pitchFamily="2" charset="-79"/>
              </a:rPr>
              <a:t>Pearson's correlation coefficient</a:t>
            </a:r>
            <a:endParaRPr lang="en-IN" sz="3200" dirty="0">
              <a:latin typeface="Aharoni" panose="02010803020104030203" pitchFamily="2" charset="-79"/>
              <a:cs typeface="Aharoni" panose="02010803020104030203" pitchFamily="2" charset="-79"/>
            </a:endParaRPr>
          </a:p>
        </p:txBody>
      </p:sp>
      <p:pic>
        <p:nvPicPr>
          <p:cNvPr id="3078" name="Picture 6">
            <a:extLst>
              <a:ext uri="{FF2B5EF4-FFF2-40B4-BE49-F238E27FC236}">
                <a16:creationId xmlns:a16="http://schemas.microsoft.com/office/drawing/2014/main" id="{59B948B7-C9DE-46CC-9BC8-25E83C101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374" y="3991961"/>
            <a:ext cx="3600000" cy="26457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9AFF08-2B75-402D-996C-2301052E18D5}"/>
              </a:ext>
            </a:extLst>
          </p:cNvPr>
          <p:cNvSpPr txBox="1"/>
          <p:nvPr/>
        </p:nvSpPr>
        <p:spPr>
          <a:xfrm>
            <a:off x="10701440" y="4945481"/>
            <a:ext cx="1304719" cy="369332"/>
          </a:xfrm>
          <a:prstGeom prst="rect">
            <a:avLst/>
          </a:prstGeom>
          <a:noFill/>
        </p:spPr>
        <p:txBody>
          <a:bodyPr wrap="square" rtlCol="0">
            <a:spAutoFit/>
          </a:bodyPr>
          <a:lstStyle/>
          <a:p>
            <a:r>
              <a:rPr lang="en-IN" b="1" dirty="0"/>
              <a:t>RK Puram</a:t>
            </a:r>
          </a:p>
        </p:txBody>
      </p:sp>
      <p:pic>
        <p:nvPicPr>
          <p:cNvPr id="3080" name="Picture 8">
            <a:extLst>
              <a:ext uri="{FF2B5EF4-FFF2-40B4-BE49-F238E27FC236}">
                <a16:creationId xmlns:a16="http://schemas.microsoft.com/office/drawing/2014/main" id="{A1A623E3-89A6-4B92-98A7-D9823492C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70" y="3971993"/>
            <a:ext cx="3600000" cy="26461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03D625-8358-4BA0-BB9C-BFD7C645C783}"/>
              </a:ext>
            </a:extLst>
          </p:cNvPr>
          <p:cNvSpPr txBox="1"/>
          <p:nvPr/>
        </p:nvSpPr>
        <p:spPr>
          <a:xfrm>
            <a:off x="4459517" y="4945481"/>
            <a:ext cx="1775792" cy="369332"/>
          </a:xfrm>
          <a:prstGeom prst="rect">
            <a:avLst/>
          </a:prstGeom>
          <a:noFill/>
        </p:spPr>
        <p:txBody>
          <a:bodyPr wrap="square" rtlCol="0">
            <a:spAutoFit/>
          </a:bodyPr>
          <a:lstStyle/>
          <a:p>
            <a:r>
              <a:rPr lang="en-IN" b="1" dirty="0"/>
              <a:t>Mandir Marg</a:t>
            </a:r>
          </a:p>
        </p:txBody>
      </p:sp>
      <p:sp>
        <p:nvSpPr>
          <p:cNvPr id="11" name="TextBox 10">
            <a:extLst>
              <a:ext uri="{FF2B5EF4-FFF2-40B4-BE49-F238E27FC236}">
                <a16:creationId xmlns:a16="http://schemas.microsoft.com/office/drawing/2014/main" id="{F93FE6A2-A9CD-4550-B7CA-173EFB0266D2}"/>
              </a:ext>
            </a:extLst>
          </p:cNvPr>
          <p:cNvSpPr txBox="1"/>
          <p:nvPr/>
        </p:nvSpPr>
        <p:spPr>
          <a:xfrm>
            <a:off x="4232590" y="2278095"/>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3082" name="Picture 10">
            <a:extLst>
              <a:ext uri="{FF2B5EF4-FFF2-40B4-BE49-F238E27FC236}">
                <a16:creationId xmlns:a16="http://schemas.microsoft.com/office/drawing/2014/main" id="{812AD121-5707-47C9-90B6-29667A907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30" y="1081175"/>
            <a:ext cx="3600000" cy="289081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905145F-B374-4A92-A128-B5DF1F6FD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614" y="1122796"/>
            <a:ext cx="3938543" cy="252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7D716F-40A4-4D4E-BD83-A142A66191F4}"/>
              </a:ext>
            </a:extLst>
          </p:cNvPr>
          <p:cNvSpPr txBox="1"/>
          <p:nvPr/>
        </p:nvSpPr>
        <p:spPr>
          <a:xfrm>
            <a:off x="10348157" y="2157252"/>
            <a:ext cx="1658002" cy="369332"/>
          </a:xfrm>
          <a:prstGeom prst="rect">
            <a:avLst/>
          </a:prstGeom>
          <a:noFill/>
        </p:spPr>
        <p:txBody>
          <a:bodyPr wrap="square" rtlCol="0">
            <a:spAutoFit/>
          </a:bodyPr>
          <a:lstStyle/>
          <a:p>
            <a:r>
              <a:rPr lang="en-US" b="1" dirty="0"/>
              <a:t>Punjabi Bagh</a:t>
            </a:r>
            <a:endParaRPr lang="en-IN" b="1" dirty="0"/>
          </a:p>
        </p:txBody>
      </p:sp>
      <p:sp>
        <p:nvSpPr>
          <p:cNvPr id="6" name="Date Placeholder 5">
            <a:extLst>
              <a:ext uri="{FF2B5EF4-FFF2-40B4-BE49-F238E27FC236}">
                <a16:creationId xmlns:a16="http://schemas.microsoft.com/office/drawing/2014/main" id="{271A8988-78BF-4277-BD91-DBB78482859F}"/>
              </a:ext>
            </a:extLst>
          </p:cNvPr>
          <p:cNvSpPr>
            <a:spLocks noGrp="1"/>
          </p:cNvSpPr>
          <p:nvPr>
            <p:ph type="dt" sz="half" idx="10"/>
          </p:nvPr>
        </p:nvSpPr>
        <p:spPr/>
        <p:txBody>
          <a:bodyPr/>
          <a:lstStyle/>
          <a:p>
            <a:fld id="{6CCFDB77-39A5-489B-8CFD-05DBB91995AE}" type="datetime1">
              <a:rPr lang="en-IN" smtClean="0"/>
              <a:t>24-11-2019</a:t>
            </a:fld>
            <a:endParaRPr lang="en-IN"/>
          </a:p>
        </p:txBody>
      </p:sp>
      <p:sp>
        <p:nvSpPr>
          <p:cNvPr id="7" name="Slide Number Placeholder 6">
            <a:extLst>
              <a:ext uri="{FF2B5EF4-FFF2-40B4-BE49-F238E27FC236}">
                <a16:creationId xmlns:a16="http://schemas.microsoft.com/office/drawing/2014/main" id="{5B0FD5A1-CA30-49C2-81E8-1643B47B83B5}"/>
              </a:ext>
            </a:extLst>
          </p:cNvPr>
          <p:cNvSpPr>
            <a:spLocks noGrp="1"/>
          </p:cNvSpPr>
          <p:nvPr>
            <p:ph type="sldNum" sz="quarter" idx="12"/>
          </p:nvPr>
        </p:nvSpPr>
        <p:spPr/>
        <p:txBody>
          <a:bodyPr/>
          <a:lstStyle/>
          <a:p>
            <a:fld id="{8B0182F0-7576-448F-A013-537382251BB6}" type="slidenum">
              <a:rPr lang="en-IN" smtClean="0"/>
              <a:t>24</a:t>
            </a:fld>
            <a:endParaRPr lang="en-IN"/>
          </a:p>
        </p:txBody>
      </p:sp>
    </p:spTree>
    <p:extLst>
      <p:ext uri="{BB962C8B-B14F-4D97-AF65-F5344CB8AC3E}">
        <p14:creationId xmlns:p14="http://schemas.microsoft.com/office/powerpoint/2010/main" val="314434366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D7B136-6986-457F-8B64-50774ECA1498}"/>
              </a:ext>
            </a:extLst>
          </p:cNvPr>
          <p:cNvSpPr>
            <a:spLocks noGrp="1"/>
          </p:cNvSpPr>
          <p:nvPr>
            <p:ph type="title"/>
          </p:nvPr>
        </p:nvSpPr>
        <p:spPr>
          <a:xfrm>
            <a:off x="1032387" y="2207573"/>
            <a:ext cx="10500851" cy="1325563"/>
          </a:xfrm>
        </p:spPr>
        <p:txBody>
          <a:bodyPr>
            <a:noAutofit/>
          </a:bodyPr>
          <a:lstStyle/>
          <a:p>
            <a:pPr algn="ctr"/>
            <a:r>
              <a:rPr lang="en-IN" sz="6000" dirty="0">
                <a:latin typeface="Aharoni" panose="02010803020104030203" pitchFamily="2" charset="-79"/>
                <a:cs typeface="Aharoni" panose="02010803020104030203" pitchFamily="2" charset="-79"/>
              </a:rPr>
              <a:t>Detailed </a:t>
            </a:r>
            <a:br>
              <a:rPr lang="en-IN" sz="6000" dirty="0">
                <a:latin typeface="Aharoni" panose="02010803020104030203" pitchFamily="2" charset="-79"/>
                <a:cs typeface="Aharoni" panose="02010803020104030203" pitchFamily="2" charset="-79"/>
              </a:rPr>
            </a:br>
            <a:r>
              <a:rPr lang="en-IN" sz="6000" dirty="0">
                <a:latin typeface="Aharoni" panose="02010803020104030203" pitchFamily="2" charset="-79"/>
                <a:cs typeface="Aharoni" panose="02010803020104030203" pitchFamily="2" charset="-79"/>
              </a:rPr>
              <a:t>Predicted Concentration </a:t>
            </a:r>
            <a:br>
              <a:rPr lang="en-IN" sz="6000" dirty="0">
                <a:latin typeface="Aharoni" panose="02010803020104030203" pitchFamily="2" charset="-79"/>
                <a:cs typeface="Aharoni" panose="02010803020104030203" pitchFamily="2" charset="-79"/>
              </a:rPr>
            </a:br>
            <a:r>
              <a:rPr lang="en-IN" sz="6000" dirty="0">
                <a:latin typeface="Aharoni" panose="02010803020104030203" pitchFamily="2" charset="-79"/>
                <a:cs typeface="Aharoni" panose="02010803020104030203" pitchFamily="2" charset="-79"/>
              </a:rPr>
              <a:t>and </a:t>
            </a:r>
            <a:br>
              <a:rPr lang="en-IN" sz="6000" dirty="0">
                <a:latin typeface="Aharoni" panose="02010803020104030203" pitchFamily="2" charset="-79"/>
                <a:cs typeface="Aharoni" panose="02010803020104030203" pitchFamily="2" charset="-79"/>
              </a:rPr>
            </a:br>
            <a:r>
              <a:rPr lang="en-IN" sz="6000" dirty="0">
                <a:latin typeface="Aharoni" panose="02010803020104030203" pitchFamily="2" charset="-79"/>
                <a:cs typeface="Aharoni" panose="02010803020104030203" pitchFamily="2" charset="-79"/>
              </a:rPr>
              <a:t>Actual Concentration</a:t>
            </a:r>
            <a:br>
              <a:rPr lang="en-IN" sz="6000" dirty="0">
                <a:latin typeface="Aharoni" panose="02010803020104030203" pitchFamily="2" charset="-79"/>
                <a:cs typeface="Aharoni" panose="02010803020104030203" pitchFamily="2" charset="-79"/>
              </a:rPr>
            </a:br>
            <a:r>
              <a:rPr lang="en-IN" sz="6000" dirty="0">
                <a:latin typeface="Aharoni" panose="02010803020104030203" pitchFamily="2" charset="-79"/>
                <a:cs typeface="Aharoni" panose="02010803020104030203" pitchFamily="2" charset="-79"/>
              </a:rPr>
              <a:t> </a:t>
            </a:r>
            <a:r>
              <a:rPr lang="en-IN" sz="6000" dirty="0" err="1">
                <a:latin typeface="Aharoni" panose="02010803020104030203" pitchFamily="2" charset="-79"/>
                <a:cs typeface="Aharoni" panose="02010803020104030203" pitchFamily="2" charset="-79"/>
              </a:rPr>
              <a:t>Comparitive</a:t>
            </a:r>
            <a:r>
              <a:rPr lang="en-IN" sz="6000" dirty="0">
                <a:latin typeface="Aharoni" panose="02010803020104030203" pitchFamily="2" charset="-79"/>
                <a:cs typeface="Aharoni" panose="02010803020104030203" pitchFamily="2" charset="-79"/>
              </a:rPr>
              <a:t> Analysis</a:t>
            </a:r>
          </a:p>
        </p:txBody>
      </p:sp>
      <p:sp>
        <p:nvSpPr>
          <p:cNvPr id="4" name="Date Placeholder 3">
            <a:extLst>
              <a:ext uri="{FF2B5EF4-FFF2-40B4-BE49-F238E27FC236}">
                <a16:creationId xmlns:a16="http://schemas.microsoft.com/office/drawing/2014/main" id="{7904A594-ADC9-4D3D-A9CE-812984B64404}"/>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72ECEB0-193D-4DF0-B724-DC5E5AFF2AA6}"/>
              </a:ext>
            </a:extLst>
          </p:cNvPr>
          <p:cNvSpPr>
            <a:spLocks noGrp="1"/>
          </p:cNvSpPr>
          <p:nvPr>
            <p:ph type="sldNum" sz="quarter" idx="12"/>
          </p:nvPr>
        </p:nvSpPr>
        <p:spPr/>
        <p:txBody>
          <a:bodyPr/>
          <a:lstStyle/>
          <a:p>
            <a:fld id="{8B0182F0-7576-448F-A013-537382251BB6}" type="slidenum">
              <a:rPr lang="en-IN" smtClean="0"/>
              <a:t>25</a:t>
            </a:fld>
            <a:endParaRPr lang="en-IN"/>
          </a:p>
        </p:txBody>
      </p:sp>
    </p:spTree>
    <p:extLst>
      <p:ext uri="{BB962C8B-B14F-4D97-AF65-F5344CB8AC3E}">
        <p14:creationId xmlns:p14="http://schemas.microsoft.com/office/powerpoint/2010/main" val="94493435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8E9F0-AA41-4DF9-ADE0-A2DB8BA98CC6}"/>
              </a:ext>
            </a:extLst>
          </p:cNvPr>
          <p:cNvSpPr>
            <a:spLocks noGrp="1"/>
          </p:cNvSpPr>
          <p:nvPr>
            <p:ph type="title"/>
          </p:nvPr>
        </p:nvSpPr>
        <p:spPr>
          <a:xfrm>
            <a:off x="736600" y="136526"/>
            <a:ext cx="10515600" cy="632732"/>
          </a:xfrm>
        </p:spPr>
        <p:txBody>
          <a:bodyPr>
            <a:normAutofit/>
          </a:bodyPr>
          <a:lstStyle/>
          <a:p>
            <a:pPr algn="ctr"/>
            <a:r>
              <a:rPr lang="en-IN" sz="3200" dirty="0">
                <a:latin typeface="Aharoni" panose="02010803020104030203" pitchFamily="2" charset="-79"/>
                <a:cs typeface="Aharoni" panose="02010803020104030203" pitchFamily="2" charset="-79"/>
              </a:rPr>
              <a:t>Effect of Odd Even rational Scheme on PM10</a:t>
            </a:r>
          </a:p>
        </p:txBody>
      </p:sp>
      <p:sp>
        <p:nvSpPr>
          <p:cNvPr id="4" name="Date Placeholder 3">
            <a:extLst>
              <a:ext uri="{FF2B5EF4-FFF2-40B4-BE49-F238E27FC236}">
                <a16:creationId xmlns:a16="http://schemas.microsoft.com/office/drawing/2014/main" id="{F9F4ECB0-E8C9-4B11-AF34-FCEC4C1B4AF5}"/>
              </a:ext>
            </a:extLst>
          </p:cNvPr>
          <p:cNvSpPr>
            <a:spLocks noGrp="1"/>
          </p:cNvSpPr>
          <p:nvPr>
            <p:ph type="dt" sz="half" idx="10"/>
          </p:nvPr>
        </p:nvSpPr>
        <p:spPr/>
        <p:txBody>
          <a:bodyPr/>
          <a:lstStyle/>
          <a:p>
            <a:fld id="{D5E4A84A-E96D-4499-8F7C-70F246A629F6}" type="datetime1">
              <a:rPr lang="en-IN" smtClean="0"/>
              <a:t>24-11-2019</a:t>
            </a:fld>
            <a:endParaRPr lang="en-IN"/>
          </a:p>
        </p:txBody>
      </p:sp>
      <p:sp>
        <p:nvSpPr>
          <p:cNvPr id="5" name="Slide Number Placeholder 4">
            <a:extLst>
              <a:ext uri="{FF2B5EF4-FFF2-40B4-BE49-F238E27FC236}">
                <a16:creationId xmlns:a16="http://schemas.microsoft.com/office/drawing/2014/main" id="{1B14C374-D968-4861-B7EC-34763A063889}"/>
              </a:ext>
            </a:extLst>
          </p:cNvPr>
          <p:cNvSpPr>
            <a:spLocks noGrp="1"/>
          </p:cNvSpPr>
          <p:nvPr>
            <p:ph type="sldNum" sz="quarter" idx="12"/>
          </p:nvPr>
        </p:nvSpPr>
        <p:spPr/>
        <p:txBody>
          <a:bodyPr/>
          <a:lstStyle/>
          <a:p>
            <a:fld id="{8B0182F0-7576-448F-A013-537382251BB6}" type="slidenum">
              <a:rPr lang="en-IN" smtClean="0"/>
              <a:t>26</a:t>
            </a:fld>
            <a:endParaRPr lang="en-IN"/>
          </a:p>
        </p:txBody>
      </p:sp>
      <p:pic>
        <p:nvPicPr>
          <p:cNvPr id="8196" name="Picture 4">
            <a:extLst>
              <a:ext uri="{FF2B5EF4-FFF2-40B4-BE49-F238E27FC236}">
                <a16:creationId xmlns:a16="http://schemas.microsoft.com/office/drawing/2014/main" id="{9D9098F8-8E3F-4797-A32B-37E241A464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059"/>
          <a:stretch/>
        </p:blipFill>
        <p:spPr bwMode="auto">
          <a:xfrm>
            <a:off x="6842809" y="3291163"/>
            <a:ext cx="4409391" cy="32477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B53F5C-57BC-421E-84D9-25DAE1FE2460}"/>
              </a:ext>
            </a:extLst>
          </p:cNvPr>
          <p:cNvSpPr txBox="1"/>
          <p:nvPr/>
        </p:nvSpPr>
        <p:spPr>
          <a:xfrm>
            <a:off x="8343189" y="2750277"/>
            <a:ext cx="1775792" cy="369332"/>
          </a:xfrm>
          <a:prstGeom prst="rect">
            <a:avLst/>
          </a:prstGeom>
          <a:noFill/>
        </p:spPr>
        <p:txBody>
          <a:bodyPr wrap="square" rtlCol="0">
            <a:spAutoFit/>
          </a:bodyPr>
          <a:lstStyle/>
          <a:p>
            <a:r>
              <a:rPr lang="en-IN" b="1" dirty="0"/>
              <a:t>Mandir Marg</a:t>
            </a:r>
          </a:p>
        </p:txBody>
      </p:sp>
      <p:pic>
        <p:nvPicPr>
          <p:cNvPr id="8" name="Picture 7">
            <a:extLst>
              <a:ext uri="{FF2B5EF4-FFF2-40B4-BE49-F238E27FC236}">
                <a16:creationId xmlns:a16="http://schemas.microsoft.com/office/drawing/2014/main" id="{C2C75A5B-A285-4E8C-B197-0CAE7C753906}"/>
              </a:ext>
            </a:extLst>
          </p:cNvPr>
          <p:cNvPicPr>
            <a:picLocks noChangeAspect="1"/>
          </p:cNvPicPr>
          <p:nvPr/>
        </p:nvPicPr>
        <p:blipFill rotWithShape="1">
          <a:blip r:embed="rId3">
            <a:extLst>
              <a:ext uri="{28A0092B-C50C-407E-A947-70E740481C1C}">
                <a14:useLocalDpi xmlns:a14="http://schemas.microsoft.com/office/drawing/2010/main" val="0"/>
              </a:ext>
            </a:extLst>
          </a:blip>
          <a:srcRect r="44486"/>
          <a:stretch/>
        </p:blipFill>
        <p:spPr>
          <a:xfrm>
            <a:off x="545389" y="1460019"/>
            <a:ext cx="4662715" cy="2949849"/>
          </a:xfrm>
          <a:prstGeom prst="rect">
            <a:avLst/>
          </a:prstGeom>
        </p:spPr>
      </p:pic>
      <p:sp>
        <p:nvSpPr>
          <p:cNvPr id="14" name="TextBox 13">
            <a:extLst>
              <a:ext uri="{FF2B5EF4-FFF2-40B4-BE49-F238E27FC236}">
                <a16:creationId xmlns:a16="http://schemas.microsoft.com/office/drawing/2014/main" id="{C39B1DFE-63A2-4D6A-BFBC-CDE58E472B8D}"/>
              </a:ext>
            </a:extLst>
          </p:cNvPr>
          <p:cNvSpPr txBox="1"/>
          <p:nvPr/>
        </p:nvSpPr>
        <p:spPr>
          <a:xfrm>
            <a:off x="1923398" y="4511843"/>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spTree>
    <p:extLst>
      <p:ext uri="{BB962C8B-B14F-4D97-AF65-F5344CB8AC3E}">
        <p14:creationId xmlns:p14="http://schemas.microsoft.com/office/powerpoint/2010/main" val="199163084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8E9F0-AA41-4DF9-ADE0-A2DB8BA98CC6}"/>
              </a:ext>
            </a:extLst>
          </p:cNvPr>
          <p:cNvSpPr>
            <a:spLocks noGrp="1"/>
          </p:cNvSpPr>
          <p:nvPr>
            <p:ph type="title"/>
          </p:nvPr>
        </p:nvSpPr>
        <p:spPr>
          <a:xfrm>
            <a:off x="736600" y="452892"/>
            <a:ext cx="10515600" cy="632732"/>
          </a:xfrm>
        </p:spPr>
        <p:txBody>
          <a:bodyPr>
            <a:normAutofit/>
          </a:bodyPr>
          <a:lstStyle/>
          <a:p>
            <a:pPr algn="ctr"/>
            <a:r>
              <a:rPr lang="en-US" sz="3200" dirty="0">
                <a:latin typeface="Aharoni" panose="02010803020104030203" pitchFamily="2" charset="-79"/>
                <a:cs typeface="Aharoni" panose="02010803020104030203" pitchFamily="2" charset="-79"/>
              </a:rPr>
              <a:t>Effect of Odd Even rational Scheme on </a:t>
            </a:r>
            <a:r>
              <a:rPr lang="en-IN" sz="3200" dirty="0">
                <a:latin typeface="Aharoni" panose="02010803020104030203" pitchFamily="2" charset="-79"/>
                <a:cs typeface="Aharoni" panose="02010803020104030203" pitchFamily="2" charset="-79"/>
              </a:rPr>
              <a:t>PM2.5 </a:t>
            </a:r>
          </a:p>
        </p:txBody>
      </p:sp>
      <p:sp>
        <p:nvSpPr>
          <p:cNvPr id="4" name="Date Placeholder 3">
            <a:extLst>
              <a:ext uri="{FF2B5EF4-FFF2-40B4-BE49-F238E27FC236}">
                <a16:creationId xmlns:a16="http://schemas.microsoft.com/office/drawing/2014/main" id="{F9F4ECB0-E8C9-4B11-AF34-FCEC4C1B4AF5}"/>
              </a:ext>
            </a:extLst>
          </p:cNvPr>
          <p:cNvSpPr>
            <a:spLocks noGrp="1"/>
          </p:cNvSpPr>
          <p:nvPr>
            <p:ph type="dt" sz="half" idx="10"/>
          </p:nvPr>
        </p:nvSpPr>
        <p:spPr/>
        <p:txBody>
          <a:bodyPr/>
          <a:lstStyle/>
          <a:p>
            <a:fld id="{D5E4A84A-E96D-4499-8F7C-70F246A629F6}" type="datetime1">
              <a:rPr lang="en-IN" smtClean="0"/>
              <a:t>24-11-2019</a:t>
            </a:fld>
            <a:endParaRPr lang="en-IN"/>
          </a:p>
        </p:txBody>
      </p:sp>
      <p:sp>
        <p:nvSpPr>
          <p:cNvPr id="5" name="Slide Number Placeholder 4">
            <a:extLst>
              <a:ext uri="{FF2B5EF4-FFF2-40B4-BE49-F238E27FC236}">
                <a16:creationId xmlns:a16="http://schemas.microsoft.com/office/drawing/2014/main" id="{1B14C374-D968-4861-B7EC-34763A063889}"/>
              </a:ext>
            </a:extLst>
          </p:cNvPr>
          <p:cNvSpPr>
            <a:spLocks noGrp="1"/>
          </p:cNvSpPr>
          <p:nvPr>
            <p:ph type="sldNum" sz="quarter" idx="12"/>
          </p:nvPr>
        </p:nvSpPr>
        <p:spPr/>
        <p:txBody>
          <a:bodyPr/>
          <a:lstStyle/>
          <a:p>
            <a:fld id="{8B0182F0-7576-448F-A013-537382251BB6}" type="slidenum">
              <a:rPr lang="en-IN" smtClean="0"/>
              <a:t>27</a:t>
            </a:fld>
            <a:endParaRPr lang="en-IN"/>
          </a:p>
        </p:txBody>
      </p:sp>
      <p:sp>
        <p:nvSpPr>
          <p:cNvPr id="9" name="TextBox 8">
            <a:extLst>
              <a:ext uri="{FF2B5EF4-FFF2-40B4-BE49-F238E27FC236}">
                <a16:creationId xmlns:a16="http://schemas.microsoft.com/office/drawing/2014/main" id="{32B53F5C-57BC-421E-84D9-25DAE1FE2460}"/>
              </a:ext>
            </a:extLst>
          </p:cNvPr>
          <p:cNvSpPr txBox="1"/>
          <p:nvPr/>
        </p:nvSpPr>
        <p:spPr>
          <a:xfrm>
            <a:off x="8903778" y="3122941"/>
            <a:ext cx="1775792" cy="369332"/>
          </a:xfrm>
          <a:prstGeom prst="rect">
            <a:avLst/>
          </a:prstGeom>
          <a:noFill/>
        </p:spPr>
        <p:txBody>
          <a:bodyPr wrap="square" rtlCol="0">
            <a:spAutoFit/>
          </a:bodyPr>
          <a:lstStyle/>
          <a:p>
            <a:r>
              <a:rPr lang="en-IN" b="1" dirty="0"/>
              <a:t>Mandir Marg</a:t>
            </a:r>
          </a:p>
        </p:txBody>
      </p:sp>
      <p:sp>
        <p:nvSpPr>
          <p:cNvPr id="14" name="TextBox 13">
            <a:extLst>
              <a:ext uri="{FF2B5EF4-FFF2-40B4-BE49-F238E27FC236}">
                <a16:creationId xmlns:a16="http://schemas.microsoft.com/office/drawing/2014/main" id="{C39B1DFE-63A2-4D6A-BFBC-CDE58E472B8D}"/>
              </a:ext>
            </a:extLst>
          </p:cNvPr>
          <p:cNvSpPr txBox="1"/>
          <p:nvPr/>
        </p:nvSpPr>
        <p:spPr>
          <a:xfrm>
            <a:off x="2117245" y="4788455"/>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6" name="Picture 5">
            <a:extLst>
              <a:ext uri="{FF2B5EF4-FFF2-40B4-BE49-F238E27FC236}">
                <a16:creationId xmlns:a16="http://schemas.microsoft.com/office/drawing/2014/main" id="{17A5AF90-0666-4D4F-A99C-5FB79884A404}"/>
              </a:ext>
            </a:extLst>
          </p:cNvPr>
          <p:cNvPicPr>
            <a:picLocks noChangeAspect="1"/>
          </p:cNvPicPr>
          <p:nvPr/>
        </p:nvPicPr>
        <p:blipFill rotWithShape="1">
          <a:blip r:embed="rId2">
            <a:extLst>
              <a:ext uri="{28A0092B-C50C-407E-A947-70E740481C1C}">
                <a14:useLocalDpi xmlns:a14="http://schemas.microsoft.com/office/drawing/2010/main" val="0"/>
              </a:ext>
            </a:extLst>
          </a:blip>
          <a:srcRect r="45865"/>
          <a:stretch/>
        </p:blipFill>
        <p:spPr>
          <a:xfrm>
            <a:off x="248342" y="1475866"/>
            <a:ext cx="4917057" cy="3189967"/>
          </a:xfrm>
          <a:prstGeom prst="rect">
            <a:avLst/>
          </a:prstGeom>
        </p:spPr>
      </p:pic>
      <p:pic>
        <p:nvPicPr>
          <p:cNvPr id="17410" name="Picture 2">
            <a:extLst>
              <a:ext uri="{FF2B5EF4-FFF2-40B4-BE49-F238E27FC236}">
                <a16:creationId xmlns:a16="http://schemas.microsoft.com/office/drawing/2014/main" id="{F7EE40C4-9385-4135-AD95-78658CFDD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635"/>
          <a:stretch/>
        </p:blipFill>
        <p:spPr bwMode="auto">
          <a:xfrm>
            <a:off x="6927210" y="3776662"/>
            <a:ext cx="5384803"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66085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8E9F0-AA41-4DF9-ADE0-A2DB8BA98CC6}"/>
              </a:ext>
            </a:extLst>
          </p:cNvPr>
          <p:cNvSpPr>
            <a:spLocks noGrp="1"/>
          </p:cNvSpPr>
          <p:nvPr>
            <p:ph type="title"/>
          </p:nvPr>
        </p:nvSpPr>
        <p:spPr>
          <a:xfrm>
            <a:off x="838200" y="436511"/>
            <a:ext cx="10515600" cy="632732"/>
          </a:xfrm>
        </p:spPr>
        <p:txBody>
          <a:bodyPr>
            <a:normAutofit/>
          </a:bodyPr>
          <a:lstStyle/>
          <a:p>
            <a:pPr algn="ctr"/>
            <a:r>
              <a:rPr lang="en-US" sz="3200" dirty="0">
                <a:latin typeface="Aharoni" panose="02010803020104030203" pitchFamily="2" charset="-79"/>
                <a:cs typeface="Aharoni" panose="02010803020104030203" pitchFamily="2" charset="-79"/>
              </a:rPr>
              <a:t>Effect of Odd Even rational Scheme on </a:t>
            </a:r>
            <a:r>
              <a:rPr lang="en-IN" sz="3200" dirty="0">
                <a:latin typeface="Aharoni" panose="02010803020104030203" pitchFamily="2" charset="-79"/>
                <a:cs typeface="Aharoni" panose="02010803020104030203" pitchFamily="2" charset="-79"/>
              </a:rPr>
              <a:t>NO2</a:t>
            </a:r>
          </a:p>
        </p:txBody>
      </p:sp>
      <p:sp>
        <p:nvSpPr>
          <p:cNvPr id="4" name="Date Placeholder 3">
            <a:extLst>
              <a:ext uri="{FF2B5EF4-FFF2-40B4-BE49-F238E27FC236}">
                <a16:creationId xmlns:a16="http://schemas.microsoft.com/office/drawing/2014/main" id="{F9F4ECB0-E8C9-4B11-AF34-FCEC4C1B4AF5}"/>
              </a:ext>
            </a:extLst>
          </p:cNvPr>
          <p:cNvSpPr>
            <a:spLocks noGrp="1"/>
          </p:cNvSpPr>
          <p:nvPr>
            <p:ph type="dt" sz="half" idx="10"/>
          </p:nvPr>
        </p:nvSpPr>
        <p:spPr/>
        <p:txBody>
          <a:bodyPr/>
          <a:lstStyle/>
          <a:p>
            <a:fld id="{D5E4A84A-E96D-4499-8F7C-70F246A629F6}" type="datetime1">
              <a:rPr lang="en-IN" smtClean="0"/>
              <a:t>24-11-2019</a:t>
            </a:fld>
            <a:endParaRPr lang="en-IN"/>
          </a:p>
        </p:txBody>
      </p:sp>
      <p:sp>
        <p:nvSpPr>
          <p:cNvPr id="5" name="Slide Number Placeholder 4">
            <a:extLst>
              <a:ext uri="{FF2B5EF4-FFF2-40B4-BE49-F238E27FC236}">
                <a16:creationId xmlns:a16="http://schemas.microsoft.com/office/drawing/2014/main" id="{1B14C374-D968-4861-B7EC-34763A063889}"/>
              </a:ext>
            </a:extLst>
          </p:cNvPr>
          <p:cNvSpPr>
            <a:spLocks noGrp="1"/>
          </p:cNvSpPr>
          <p:nvPr>
            <p:ph type="sldNum" sz="quarter" idx="12"/>
          </p:nvPr>
        </p:nvSpPr>
        <p:spPr/>
        <p:txBody>
          <a:bodyPr/>
          <a:lstStyle/>
          <a:p>
            <a:fld id="{8B0182F0-7576-448F-A013-537382251BB6}" type="slidenum">
              <a:rPr lang="en-IN" smtClean="0"/>
              <a:t>28</a:t>
            </a:fld>
            <a:endParaRPr lang="en-IN"/>
          </a:p>
        </p:txBody>
      </p:sp>
      <p:sp>
        <p:nvSpPr>
          <p:cNvPr id="9" name="TextBox 8">
            <a:extLst>
              <a:ext uri="{FF2B5EF4-FFF2-40B4-BE49-F238E27FC236}">
                <a16:creationId xmlns:a16="http://schemas.microsoft.com/office/drawing/2014/main" id="{32B53F5C-57BC-421E-84D9-25DAE1FE2460}"/>
              </a:ext>
            </a:extLst>
          </p:cNvPr>
          <p:cNvSpPr txBox="1"/>
          <p:nvPr/>
        </p:nvSpPr>
        <p:spPr>
          <a:xfrm>
            <a:off x="8636198" y="3429000"/>
            <a:ext cx="1775792" cy="369332"/>
          </a:xfrm>
          <a:prstGeom prst="rect">
            <a:avLst/>
          </a:prstGeom>
          <a:noFill/>
        </p:spPr>
        <p:txBody>
          <a:bodyPr wrap="square" rtlCol="0">
            <a:spAutoFit/>
          </a:bodyPr>
          <a:lstStyle/>
          <a:p>
            <a:r>
              <a:rPr lang="en-IN" b="1" dirty="0"/>
              <a:t>Mandir Marg</a:t>
            </a:r>
          </a:p>
        </p:txBody>
      </p:sp>
      <p:sp>
        <p:nvSpPr>
          <p:cNvPr id="14" name="TextBox 13">
            <a:extLst>
              <a:ext uri="{FF2B5EF4-FFF2-40B4-BE49-F238E27FC236}">
                <a16:creationId xmlns:a16="http://schemas.microsoft.com/office/drawing/2014/main" id="{C39B1DFE-63A2-4D6A-BFBC-CDE58E472B8D}"/>
              </a:ext>
            </a:extLst>
          </p:cNvPr>
          <p:cNvSpPr txBox="1"/>
          <p:nvPr/>
        </p:nvSpPr>
        <p:spPr>
          <a:xfrm>
            <a:off x="2209800" y="4630665"/>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27650" name="Picture 2">
            <a:extLst>
              <a:ext uri="{FF2B5EF4-FFF2-40B4-BE49-F238E27FC236}">
                <a16:creationId xmlns:a16="http://schemas.microsoft.com/office/drawing/2014/main" id="{29C6CF27-57D9-46CF-8F8F-3D0627EBFD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0000"/>
          <a:stretch/>
        </p:blipFill>
        <p:spPr bwMode="auto">
          <a:xfrm>
            <a:off x="6823401" y="3910344"/>
            <a:ext cx="5401386" cy="28512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9A33C45-6D09-46F4-9F06-0441839F9B79}"/>
              </a:ext>
            </a:extLst>
          </p:cNvPr>
          <p:cNvPicPr>
            <a:picLocks noChangeAspect="1"/>
          </p:cNvPicPr>
          <p:nvPr/>
        </p:nvPicPr>
        <p:blipFill rotWithShape="1">
          <a:blip r:embed="rId3">
            <a:extLst>
              <a:ext uri="{28A0092B-C50C-407E-A947-70E740481C1C}">
                <a14:useLocalDpi xmlns:a14="http://schemas.microsoft.com/office/drawing/2010/main" val="0"/>
              </a:ext>
            </a:extLst>
          </a:blip>
          <a:srcRect r="43853"/>
          <a:stretch/>
        </p:blipFill>
        <p:spPr>
          <a:xfrm>
            <a:off x="97842" y="1635601"/>
            <a:ext cx="5270758" cy="2995064"/>
          </a:xfrm>
          <a:prstGeom prst="rect">
            <a:avLst/>
          </a:prstGeom>
        </p:spPr>
      </p:pic>
    </p:spTree>
    <p:extLst>
      <p:ext uri="{BB962C8B-B14F-4D97-AF65-F5344CB8AC3E}">
        <p14:creationId xmlns:p14="http://schemas.microsoft.com/office/powerpoint/2010/main" val="286840333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8E9F0-AA41-4DF9-ADE0-A2DB8BA98CC6}"/>
              </a:ext>
            </a:extLst>
          </p:cNvPr>
          <p:cNvSpPr>
            <a:spLocks noGrp="1"/>
          </p:cNvSpPr>
          <p:nvPr>
            <p:ph type="title"/>
          </p:nvPr>
        </p:nvSpPr>
        <p:spPr>
          <a:xfrm>
            <a:off x="838200" y="501650"/>
            <a:ext cx="10515600" cy="632732"/>
          </a:xfrm>
        </p:spPr>
        <p:txBody>
          <a:bodyPr>
            <a:normAutofit fontScale="90000"/>
          </a:bodyPr>
          <a:lstStyle/>
          <a:p>
            <a:pPr algn="ctr"/>
            <a:r>
              <a:rPr lang="en-US" dirty="0">
                <a:latin typeface="Aharoni" panose="02010803020104030203" pitchFamily="2" charset="-79"/>
                <a:cs typeface="Aharoni" panose="02010803020104030203" pitchFamily="2" charset="-79"/>
              </a:rPr>
              <a:t>Effect of Odd Even rational Scheme on </a:t>
            </a:r>
            <a:r>
              <a:rPr lang="en-IN" dirty="0">
                <a:latin typeface="Aharoni" panose="02010803020104030203" pitchFamily="2" charset="-79"/>
                <a:cs typeface="Aharoni" panose="02010803020104030203" pitchFamily="2" charset="-79"/>
              </a:rPr>
              <a:t>SO</a:t>
            </a:r>
            <a:r>
              <a:rPr lang="en-IN" sz="3100" dirty="0">
                <a:latin typeface="Aharoni" panose="02010803020104030203" pitchFamily="2" charset="-79"/>
                <a:cs typeface="Aharoni" panose="02010803020104030203" pitchFamily="2" charset="-79"/>
              </a:rPr>
              <a:t>2</a:t>
            </a:r>
            <a:endParaRPr lang="en-IN" dirty="0">
              <a:latin typeface="Aharoni" panose="02010803020104030203" pitchFamily="2" charset="-79"/>
              <a:cs typeface="Aharoni" panose="02010803020104030203" pitchFamily="2" charset="-79"/>
            </a:endParaRPr>
          </a:p>
        </p:txBody>
      </p:sp>
      <p:sp>
        <p:nvSpPr>
          <p:cNvPr id="4" name="Date Placeholder 3">
            <a:extLst>
              <a:ext uri="{FF2B5EF4-FFF2-40B4-BE49-F238E27FC236}">
                <a16:creationId xmlns:a16="http://schemas.microsoft.com/office/drawing/2014/main" id="{F9F4ECB0-E8C9-4B11-AF34-FCEC4C1B4AF5}"/>
              </a:ext>
            </a:extLst>
          </p:cNvPr>
          <p:cNvSpPr>
            <a:spLocks noGrp="1"/>
          </p:cNvSpPr>
          <p:nvPr>
            <p:ph type="dt" sz="half" idx="10"/>
          </p:nvPr>
        </p:nvSpPr>
        <p:spPr/>
        <p:txBody>
          <a:bodyPr/>
          <a:lstStyle/>
          <a:p>
            <a:fld id="{D5E4A84A-E96D-4499-8F7C-70F246A629F6}" type="datetime1">
              <a:rPr lang="en-IN" smtClean="0"/>
              <a:t>24-11-2019</a:t>
            </a:fld>
            <a:endParaRPr lang="en-IN"/>
          </a:p>
        </p:txBody>
      </p:sp>
      <p:sp>
        <p:nvSpPr>
          <p:cNvPr id="5" name="Slide Number Placeholder 4">
            <a:extLst>
              <a:ext uri="{FF2B5EF4-FFF2-40B4-BE49-F238E27FC236}">
                <a16:creationId xmlns:a16="http://schemas.microsoft.com/office/drawing/2014/main" id="{1B14C374-D968-4861-B7EC-34763A063889}"/>
              </a:ext>
            </a:extLst>
          </p:cNvPr>
          <p:cNvSpPr>
            <a:spLocks noGrp="1"/>
          </p:cNvSpPr>
          <p:nvPr>
            <p:ph type="sldNum" sz="quarter" idx="12"/>
          </p:nvPr>
        </p:nvSpPr>
        <p:spPr/>
        <p:txBody>
          <a:bodyPr/>
          <a:lstStyle/>
          <a:p>
            <a:fld id="{8B0182F0-7576-448F-A013-537382251BB6}" type="slidenum">
              <a:rPr lang="en-IN" smtClean="0"/>
              <a:t>29</a:t>
            </a:fld>
            <a:endParaRPr lang="en-IN"/>
          </a:p>
        </p:txBody>
      </p:sp>
      <p:sp>
        <p:nvSpPr>
          <p:cNvPr id="9" name="TextBox 8">
            <a:extLst>
              <a:ext uri="{FF2B5EF4-FFF2-40B4-BE49-F238E27FC236}">
                <a16:creationId xmlns:a16="http://schemas.microsoft.com/office/drawing/2014/main" id="{32B53F5C-57BC-421E-84D9-25DAE1FE2460}"/>
              </a:ext>
            </a:extLst>
          </p:cNvPr>
          <p:cNvSpPr txBox="1"/>
          <p:nvPr/>
        </p:nvSpPr>
        <p:spPr>
          <a:xfrm>
            <a:off x="8415942" y="3195752"/>
            <a:ext cx="1775792" cy="369332"/>
          </a:xfrm>
          <a:prstGeom prst="rect">
            <a:avLst/>
          </a:prstGeom>
          <a:noFill/>
        </p:spPr>
        <p:txBody>
          <a:bodyPr wrap="square" rtlCol="0">
            <a:spAutoFit/>
          </a:bodyPr>
          <a:lstStyle/>
          <a:p>
            <a:r>
              <a:rPr lang="en-IN" b="1" dirty="0"/>
              <a:t>Mandir Marg</a:t>
            </a:r>
          </a:p>
        </p:txBody>
      </p:sp>
      <p:sp>
        <p:nvSpPr>
          <p:cNvPr id="14" name="TextBox 13">
            <a:extLst>
              <a:ext uri="{FF2B5EF4-FFF2-40B4-BE49-F238E27FC236}">
                <a16:creationId xmlns:a16="http://schemas.microsoft.com/office/drawing/2014/main" id="{C39B1DFE-63A2-4D6A-BFBC-CDE58E472B8D}"/>
              </a:ext>
            </a:extLst>
          </p:cNvPr>
          <p:cNvSpPr txBox="1"/>
          <p:nvPr/>
        </p:nvSpPr>
        <p:spPr>
          <a:xfrm>
            <a:off x="2209800" y="4975278"/>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22532" name="Picture 4">
            <a:extLst>
              <a:ext uri="{FF2B5EF4-FFF2-40B4-BE49-F238E27FC236}">
                <a16:creationId xmlns:a16="http://schemas.microsoft.com/office/drawing/2014/main" id="{C9414996-F2E5-460D-B380-E712E09481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05"/>
          <a:stretch/>
        </p:blipFill>
        <p:spPr bwMode="auto">
          <a:xfrm>
            <a:off x="6768764" y="3662248"/>
            <a:ext cx="5070149" cy="2995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A01B8B-06E2-402F-9193-DCB0C5C4DE6A}"/>
              </a:ext>
            </a:extLst>
          </p:cNvPr>
          <p:cNvPicPr>
            <a:picLocks noChangeAspect="1"/>
          </p:cNvPicPr>
          <p:nvPr/>
        </p:nvPicPr>
        <p:blipFill rotWithShape="1">
          <a:blip r:embed="rId3">
            <a:extLst>
              <a:ext uri="{28A0092B-C50C-407E-A947-70E740481C1C}">
                <a14:useLocalDpi xmlns:a14="http://schemas.microsoft.com/office/drawing/2010/main" val="0"/>
              </a:ext>
            </a:extLst>
          </a:blip>
          <a:srcRect r="44441"/>
          <a:stretch/>
        </p:blipFill>
        <p:spPr>
          <a:xfrm>
            <a:off x="200226" y="2081287"/>
            <a:ext cx="4974856" cy="2695426"/>
          </a:xfrm>
          <a:prstGeom prst="rect">
            <a:avLst/>
          </a:prstGeom>
        </p:spPr>
      </p:pic>
    </p:spTree>
    <p:extLst>
      <p:ext uri="{BB962C8B-B14F-4D97-AF65-F5344CB8AC3E}">
        <p14:creationId xmlns:p14="http://schemas.microsoft.com/office/powerpoint/2010/main" val="109941169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1BAF94-3A61-44B3-A310-D4AED81EA7BC}"/>
              </a:ext>
            </a:extLst>
          </p:cNvPr>
          <p:cNvSpPr>
            <a:spLocks noGrp="1"/>
          </p:cNvSpPr>
          <p:nvPr>
            <p:ph type="dt" sz="half" idx="10"/>
          </p:nvPr>
        </p:nvSpPr>
        <p:spPr/>
        <p:txBody>
          <a:bodyPr/>
          <a:lstStyle/>
          <a:p>
            <a:fld id="{95CE63BD-999C-4796-A488-11355C09CFC8}" type="datetime1">
              <a:rPr lang="en-IN" smtClean="0"/>
              <a:t>24-11-2019</a:t>
            </a:fld>
            <a:endParaRPr lang="en-IN"/>
          </a:p>
        </p:txBody>
      </p:sp>
      <p:sp>
        <p:nvSpPr>
          <p:cNvPr id="3" name="Slide Number Placeholder 2">
            <a:extLst>
              <a:ext uri="{FF2B5EF4-FFF2-40B4-BE49-F238E27FC236}">
                <a16:creationId xmlns:a16="http://schemas.microsoft.com/office/drawing/2014/main" id="{F14DC509-6D21-4C55-8C33-CE2F4B61D343}"/>
              </a:ext>
            </a:extLst>
          </p:cNvPr>
          <p:cNvSpPr>
            <a:spLocks noGrp="1"/>
          </p:cNvSpPr>
          <p:nvPr>
            <p:ph type="sldNum" sz="quarter" idx="12"/>
          </p:nvPr>
        </p:nvSpPr>
        <p:spPr/>
        <p:txBody>
          <a:bodyPr/>
          <a:lstStyle/>
          <a:p>
            <a:fld id="{8B0182F0-7576-448F-A013-537382251BB6}" type="slidenum">
              <a:rPr lang="en-IN" smtClean="0"/>
              <a:t>3</a:t>
            </a:fld>
            <a:endParaRPr lang="en-IN"/>
          </a:p>
        </p:txBody>
      </p:sp>
      <p:sp>
        <p:nvSpPr>
          <p:cNvPr id="4" name="TextBox 3">
            <a:extLst>
              <a:ext uri="{FF2B5EF4-FFF2-40B4-BE49-F238E27FC236}">
                <a16:creationId xmlns:a16="http://schemas.microsoft.com/office/drawing/2014/main" id="{AA9887F3-DBDB-4EA6-BD0B-9B25A0639564}"/>
              </a:ext>
            </a:extLst>
          </p:cNvPr>
          <p:cNvSpPr txBox="1"/>
          <p:nvPr/>
        </p:nvSpPr>
        <p:spPr>
          <a:xfrm>
            <a:off x="3317358" y="2509284"/>
            <a:ext cx="5816009" cy="1015663"/>
          </a:xfrm>
          <a:prstGeom prst="rect">
            <a:avLst/>
          </a:prstGeom>
          <a:noFill/>
        </p:spPr>
        <p:txBody>
          <a:bodyPr wrap="square" rtlCol="0">
            <a:spAutoFit/>
          </a:bodyPr>
          <a:lstStyle/>
          <a:p>
            <a:pPr algn="ctr"/>
            <a:r>
              <a:rPr lang="en-US" sz="6000" b="1" dirty="0">
                <a:latin typeface="Aharoni" panose="02010803020104030203" pitchFamily="2" charset="-79"/>
                <a:cs typeface="Aharoni" panose="02010803020104030203" pitchFamily="2" charset="-79"/>
              </a:rPr>
              <a:t>Motivation</a:t>
            </a:r>
            <a:endParaRPr lang="en-IN" sz="6000" b="1" dirty="0"/>
          </a:p>
        </p:txBody>
      </p:sp>
    </p:spTree>
    <p:extLst>
      <p:ext uri="{BB962C8B-B14F-4D97-AF65-F5344CB8AC3E}">
        <p14:creationId xmlns:p14="http://schemas.microsoft.com/office/powerpoint/2010/main" val="174875318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EA19-D357-4E18-BE53-9567AD09458A}"/>
              </a:ext>
            </a:extLst>
          </p:cNvPr>
          <p:cNvSpPr>
            <a:spLocks noGrp="1"/>
          </p:cNvSpPr>
          <p:nvPr>
            <p:ph type="title"/>
          </p:nvPr>
        </p:nvSpPr>
        <p:spPr>
          <a:xfrm>
            <a:off x="838200" y="467507"/>
            <a:ext cx="10515600" cy="708932"/>
          </a:xfrm>
        </p:spPr>
        <p:txBody>
          <a:bodyPr>
            <a:normAutofit/>
          </a:bodyPr>
          <a:lstStyle/>
          <a:p>
            <a:pPr algn="ctr"/>
            <a:r>
              <a:rPr lang="en-IN" sz="3600" dirty="0">
                <a:latin typeface="Aharoni" panose="02010803020104030203" pitchFamily="2" charset="-79"/>
                <a:cs typeface="Aharoni" panose="02010803020104030203" pitchFamily="2" charset="-79"/>
              </a:rPr>
              <a:t>Effect of banning of construction on PM10</a:t>
            </a:r>
          </a:p>
        </p:txBody>
      </p:sp>
      <p:sp>
        <p:nvSpPr>
          <p:cNvPr id="4" name="Date Placeholder 3">
            <a:extLst>
              <a:ext uri="{FF2B5EF4-FFF2-40B4-BE49-F238E27FC236}">
                <a16:creationId xmlns:a16="http://schemas.microsoft.com/office/drawing/2014/main" id="{0764CD50-EF56-4D8F-BC45-4F1458F22FF0}"/>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FD393615-236C-4646-BB0E-FDA7ECE401E5}"/>
              </a:ext>
            </a:extLst>
          </p:cNvPr>
          <p:cNvSpPr>
            <a:spLocks noGrp="1"/>
          </p:cNvSpPr>
          <p:nvPr>
            <p:ph type="sldNum" sz="quarter" idx="12"/>
          </p:nvPr>
        </p:nvSpPr>
        <p:spPr/>
        <p:txBody>
          <a:bodyPr/>
          <a:lstStyle/>
          <a:p>
            <a:fld id="{8B0182F0-7576-448F-A013-537382251BB6}" type="slidenum">
              <a:rPr lang="en-IN" smtClean="0"/>
              <a:t>30</a:t>
            </a:fld>
            <a:endParaRPr lang="en-IN"/>
          </a:p>
        </p:txBody>
      </p:sp>
      <p:pic>
        <p:nvPicPr>
          <p:cNvPr id="9220" name="Picture 4">
            <a:extLst>
              <a:ext uri="{FF2B5EF4-FFF2-40B4-BE49-F238E27FC236}">
                <a16:creationId xmlns:a16="http://schemas.microsoft.com/office/drawing/2014/main" id="{1F805C3D-60FD-4DAD-A2E8-9A5BF5F604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421"/>
          <a:stretch/>
        </p:blipFill>
        <p:spPr bwMode="auto">
          <a:xfrm>
            <a:off x="6384351" y="3613666"/>
            <a:ext cx="5504058" cy="3178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566C85C-6329-4DE9-BD5E-7517A0DC2CDE}"/>
              </a:ext>
            </a:extLst>
          </p:cNvPr>
          <p:cNvSpPr txBox="1"/>
          <p:nvPr/>
        </p:nvSpPr>
        <p:spPr>
          <a:xfrm>
            <a:off x="8440330" y="3244334"/>
            <a:ext cx="1775792" cy="369332"/>
          </a:xfrm>
          <a:prstGeom prst="rect">
            <a:avLst/>
          </a:prstGeom>
          <a:noFill/>
        </p:spPr>
        <p:txBody>
          <a:bodyPr wrap="square" rtlCol="0">
            <a:spAutoFit/>
          </a:bodyPr>
          <a:lstStyle/>
          <a:p>
            <a:r>
              <a:rPr lang="en-IN" b="1" dirty="0"/>
              <a:t>Mandir Marg</a:t>
            </a:r>
          </a:p>
        </p:txBody>
      </p:sp>
      <p:pic>
        <p:nvPicPr>
          <p:cNvPr id="9" name="Picture 8">
            <a:extLst>
              <a:ext uri="{FF2B5EF4-FFF2-40B4-BE49-F238E27FC236}">
                <a16:creationId xmlns:a16="http://schemas.microsoft.com/office/drawing/2014/main" id="{2B8BFD5D-610E-469D-9AEF-0196111DE900}"/>
              </a:ext>
            </a:extLst>
          </p:cNvPr>
          <p:cNvPicPr>
            <a:picLocks noChangeAspect="1"/>
          </p:cNvPicPr>
          <p:nvPr/>
        </p:nvPicPr>
        <p:blipFill rotWithShape="1">
          <a:blip r:embed="rId4">
            <a:extLst>
              <a:ext uri="{28A0092B-C50C-407E-A947-70E740481C1C}">
                <a14:useLocalDpi xmlns:a14="http://schemas.microsoft.com/office/drawing/2010/main" val="0"/>
              </a:ext>
            </a:extLst>
          </a:blip>
          <a:srcRect r="46499"/>
          <a:stretch/>
        </p:blipFill>
        <p:spPr>
          <a:xfrm>
            <a:off x="130626" y="1336878"/>
            <a:ext cx="4477933" cy="2963348"/>
          </a:xfrm>
          <a:prstGeom prst="rect">
            <a:avLst/>
          </a:prstGeom>
        </p:spPr>
      </p:pic>
      <p:sp>
        <p:nvSpPr>
          <p:cNvPr id="13" name="TextBox 12">
            <a:extLst>
              <a:ext uri="{FF2B5EF4-FFF2-40B4-BE49-F238E27FC236}">
                <a16:creationId xmlns:a16="http://schemas.microsoft.com/office/drawing/2014/main" id="{A57B1D68-3740-487D-BE45-859E89E3B865}"/>
              </a:ext>
            </a:extLst>
          </p:cNvPr>
          <p:cNvSpPr txBox="1"/>
          <p:nvPr/>
        </p:nvSpPr>
        <p:spPr>
          <a:xfrm>
            <a:off x="1846367" y="4371222"/>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spTree>
    <p:extLst>
      <p:ext uri="{BB962C8B-B14F-4D97-AF65-F5344CB8AC3E}">
        <p14:creationId xmlns:p14="http://schemas.microsoft.com/office/powerpoint/2010/main" val="103028918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EA19-D357-4E18-BE53-9567AD09458A}"/>
              </a:ext>
            </a:extLst>
          </p:cNvPr>
          <p:cNvSpPr>
            <a:spLocks noGrp="1"/>
          </p:cNvSpPr>
          <p:nvPr>
            <p:ph type="title"/>
          </p:nvPr>
        </p:nvSpPr>
        <p:spPr>
          <a:xfrm>
            <a:off x="838200" y="136525"/>
            <a:ext cx="10515600" cy="708932"/>
          </a:xfrm>
        </p:spPr>
        <p:txBody>
          <a:bodyPr>
            <a:normAutofit/>
          </a:bodyPr>
          <a:lstStyle/>
          <a:p>
            <a:pPr algn="ctr"/>
            <a:r>
              <a:rPr lang="en-IN" sz="3200" dirty="0">
                <a:latin typeface="Aharoni" panose="02010803020104030203" pitchFamily="2" charset="-79"/>
                <a:cs typeface="Aharoni" panose="02010803020104030203" pitchFamily="2" charset="-79"/>
              </a:rPr>
              <a:t>Effect of banning of construction on PM2.5</a:t>
            </a:r>
          </a:p>
        </p:txBody>
      </p:sp>
      <p:sp>
        <p:nvSpPr>
          <p:cNvPr id="4" name="Date Placeholder 3">
            <a:extLst>
              <a:ext uri="{FF2B5EF4-FFF2-40B4-BE49-F238E27FC236}">
                <a16:creationId xmlns:a16="http://schemas.microsoft.com/office/drawing/2014/main" id="{0764CD50-EF56-4D8F-BC45-4F1458F22FF0}"/>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FD393615-236C-4646-BB0E-FDA7ECE401E5}"/>
              </a:ext>
            </a:extLst>
          </p:cNvPr>
          <p:cNvSpPr>
            <a:spLocks noGrp="1"/>
          </p:cNvSpPr>
          <p:nvPr>
            <p:ph type="sldNum" sz="quarter" idx="12"/>
          </p:nvPr>
        </p:nvSpPr>
        <p:spPr/>
        <p:txBody>
          <a:bodyPr/>
          <a:lstStyle/>
          <a:p>
            <a:fld id="{8B0182F0-7576-448F-A013-537382251BB6}" type="slidenum">
              <a:rPr lang="en-IN" smtClean="0"/>
              <a:t>31</a:t>
            </a:fld>
            <a:endParaRPr lang="en-IN"/>
          </a:p>
        </p:txBody>
      </p:sp>
      <p:sp>
        <p:nvSpPr>
          <p:cNvPr id="10" name="TextBox 9">
            <a:extLst>
              <a:ext uri="{FF2B5EF4-FFF2-40B4-BE49-F238E27FC236}">
                <a16:creationId xmlns:a16="http://schemas.microsoft.com/office/drawing/2014/main" id="{C566C85C-6329-4DE9-BD5E-7517A0DC2CDE}"/>
              </a:ext>
            </a:extLst>
          </p:cNvPr>
          <p:cNvSpPr txBox="1"/>
          <p:nvPr/>
        </p:nvSpPr>
        <p:spPr>
          <a:xfrm>
            <a:off x="8734364" y="3071461"/>
            <a:ext cx="1775792" cy="369332"/>
          </a:xfrm>
          <a:prstGeom prst="rect">
            <a:avLst/>
          </a:prstGeom>
          <a:noFill/>
        </p:spPr>
        <p:txBody>
          <a:bodyPr wrap="square" rtlCol="0">
            <a:spAutoFit/>
          </a:bodyPr>
          <a:lstStyle/>
          <a:p>
            <a:r>
              <a:rPr lang="en-IN" b="1" dirty="0"/>
              <a:t>Mandir Marg</a:t>
            </a:r>
          </a:p>
        </p:txBody>
      </p:sp>
      <p:sp>
        <p:nvSpPr>
          <p:cNvPr id="13" name="TextBox 12">
            <a:extLst>
              <a:ext uri="{FF2B5EF4-FFF2-40B4-BE49-F238E27FC236}">
                <a16:creationId xmlns:a16="http://schemas.microsoft.com/office/drawing/2014/main" id="{A57B1D68-3740-487D-BE45-859E89E3B865}"/>
              </a:ext>
            </a:extLst>
          </p:cNvPr>
          <p:cNvSpPr txBox="1"/>
          <p:nvPr/>
        </p:nvSpPr>
        <p:spPr>
          <a:xfrm>
            <a:off x="1923398" y="4449637"/>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7" name="Picture 6">
            <a:extLst>
              <a:ext uri="{FF2B5EF4-FFF2-40B4-BE49-F238E27FC236}">
                <a16:creationId xmlns:a16="http://schemas.microsoft.com/office/drawing/2014/main" id="{A28CDC77-7145-46A3-B307-FC146BB1BE1D}"/>
              </a:ext>
            </a:extLst>
          </p:cNvPr>
          <p:cNvPicPr>
            <a:picLocks noChangeAspect="1"/>
          </p:cNvPicPr>
          <p:nvPr/>
        </p:nvPicPr>
        <p:blipFill rotWithShape="1">
          <a:blip r:embed="rId3">
            <a:extLst>
              <a:ext uri="{28A0092B-C50C-407E-A947-70E740481C1C}">
                <a14:useLocalDpi xmlns:a14="http://schemas.microsoft.com/office/drawing/2010/main" val="0"/>
              </a:ext>
            </a:extLst>
          </a:blip>
          <a:srcRect r="45831"/>
          <a:stretch/>
        </p:blipFill>
        <p:spPr>
          <a:xfrm>
            <a:off x="158979" y="1468828"/>
            <a:ext cx="5091957" cy="2980809"/>
          </a:xfrm>
          <a:prstGeom prst="rect">
            <a:avLst/>
          </a:prstGeom>
        </p:spPr>
      </p:pic>
      <p:pic>
        <p:nvPicPr>
          <p:cNvPr id="16388" name="Picture 4">
            <a:extLst>
              <a:ext uri="{FF2B5EF4-FFF2-40B4-BE49-F238E27FC236}">
                <a16:creationId xmlns:a16="http://schemas.microsoft.com/office/drawing/2014/main" id="{F50375D2-BD34-4630-AEFE-2318DC8DB8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004"/>
          <a:stretch/>
        </p:blipFill>
        <p:spPr bwMode="auto">
          <a:xfrm>
            <a:off x="6096001" y="3394521"/>
            <a:ext cx="5965374" cy="334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73680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EA19-D357-4E18-BE53-9567AD09458A}"/>
              </a:ext>
            </a:extLst>
          </p:cNvPr>
          <p:cNvSpPr>
            <a:spLocks noGrp="1"/>
          </p:cNvSpPr>
          <p:nvPr>
            <p:ph type="title"/>
          </p:nvPr>
        </p:nvSpPr>
        <p:spPr>
          <a:xfrm>
            <a:off x="838200" y="504729"/>
            <a:ext cx="10515600" cy="708932"/>
          </a:xfrm>
        </p:spPr>
        <p:txBody>
          <a:bodyPr>
            <a:normAutofit/>
          </a:bodyPr>
          <a:lstStyle/>
          <a:p>
            <a:pPr algn="ctr"/>
            <a:r>
              <a:rPr lang="en-IN" sz="3200" dirty="0">
                <a:latin typeface="Aharoni" panose="02010803020104030203" pitchFamily="2" charset="-79"/>
                <a:cs typeface="Aharoni" panose="02010803020104030203" pitchFamily="2" charset="-79"/>
              </a:rPr>
              <a:t>Effect of banning of construction on NO2</a:t>
            </a:r>
          </a:p>
        </p:txBody>
      </p:sp>
      <p:sp>
        <p:nvSpPr>
          <p:cNvPr id="4" name="Date Placeholder 3">
            <a:extLst>
              <a:ext uri="{FF2B5EF4-FFF2-40B4-BE49-F238E27FC236}">
                <a16:creationId xmlns:a16="http://schemas.microsoft.com/office/drawing/2014/main" id="{0764CD50-EF56-4D8F-BC45-4F1458F22FF0}"/>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FD393615-236C-4646-BB0E-FDA7ECE401E5}"/>
              </a:ext>
            </a:extLst>
          </p:cNvPr>
          <p:cNvSpPr>
            <a:spLocks noGrp="1"/>
          </p:cNvSpPr>
          <p:nvPr>
            <p:ph type="sldNum" sz="quarter" idx="12"/>
          </p:nvPr>
        </p:nvSpPr>
        <p:spPr/>
        <p:txBody>
          <a:bodyPr/>
          <a:lstStyle/>
          <a:p>
            <a:fld id="{8B0182F0-7576-448F-A013-537382251BB6}" type="slidenum">
              <a:rPr lang="en-IN" smtClean="0"/>
              <a:t>32</a:t>
            </a:fld>
            <a:endParaRPr lang="en-IN"/>
          </a:p>
        </p:txBody>
      </p:sp>
      <p:sp>
        <p:nvSpPr>
          <p:cNvPr id="10" name="TextBox 9">
            <a:extLst>
              <a:ext uri="{FF2B5EF4-FFF2-40B4-BE49-F238E27FC236}">
                <a16:creationId xmlns:a16="http://schemas.microsoft.com/office/drawing/2014/main" id="{C566C85C-6329-4DE9-BD5E-7517A0DC2CDE}"/>
              </a:ext>
            </a:extLst>
          </p:cNvPr>
          <p:cNvSpPr txBox="1"/>
          <p:nvPr/>
        </p:nvSpPr>
        <p:spPr>
          <a:xfrm>
            <a:off x="8610600" y="3124259"/>
            <a:ext cx="1775792" cy="369332"/>
          </a:xfrm>
          <a:prstGeom prst="rect">
            <a:avLst/>
          </a:prstGeom>
          <a:noFill/>
        </p:spPr>
        <p:txBody>
          <a:bodyPr wrap="square" rtlCol="0">
            <a:spAutoFit/>
          </a:bodyPr>
          <a:lstStyle/>
          <a:p>
            <a:r>
              <a:rPr lang="en-IN" b="1" dirty="0"/>
              <a:t>Mandir Marg</a:t>
            </a:r>
          </a:p>
        </p:txBody>
      </p:sp>
      <p:sp>
        <p:nvSpPr>
          <p:cNvPr id="13" name="TextBox 12">
            <a:extLst>
              <a:ext uri="{FF2B5EF4-FFF2-40B4-BE49-F238E27FC236}">
                <a16:creationId xmlns:a16="http://schemas.microsoft.com/office/drawing/2014/main" id="{A57B1D68-3740-487D-BE45-859E89E3B865}"/>
              </a:ext>
            </a:extLst>
          </p:cNvPr>
          <p:cNvSpPr txBox="1"/>
          <p:nvPr/>
        </p:nvSpPr>
        <p:spPr>
          <a:xfrm>
            <a:off x="2012062" y="4399595"/>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26626" name="Picture 2">
            <a:extLst>
              <a:ext uri="{FF2B5EF4-FFF2-40B4-BE49-F238E27FC236}">
                <a16:creationId xmlns:a16="http://schemas.microsoft.com/office/drawing/2014/main" id="{9AD986F6-33F5-4E21-A4BE-71D7D40527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534"/>
          <a:stretch/>
        </p:blipFill>
        <p:spPr bwMode="auto">
          <a:xfrm>
            <a:off x="6743144" y="3733741"/>
            <a:ext cx="4894943" cy="30345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469A0B7-993F-49C6-8676-A85966126C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0454"/>
          <a:stretch/>
        </p:blipFill>
        <p:spPr bwMode="auto">
          <a:xfrm>
            <a:off x="146093" y="1667791"/>
            <a:ext cx="5302764" cy="258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62622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EA19-D357-4E18-BE53-9567AD09458A}"/>
              </a:ext>
            </a:extLst>
          </p:cNvPr>
          <p:cNvSpPr>
            <a:spLocks noGrp="1"/>
          </p:cNvSpPr>
          <p:nvPr>
            <p:ph type="title"/>
          </p:nvPr>
        </p:nvSpPr>
        <p:spPr>
          <a:xfrm>
            <a:off x="838200" y="456632"/>
            <a:ext cx="10515600" cy="708932"/>
          </a:xfrm>
        </p:spPr>
        <p:txBody>
          <a:bodyPr>
            <a:normAutofit fontScale="90000"/>
          </a:bodyPr>
          <a:lstStyle/>
          <a:p>
            <a:r>
              <a:rPr lang="en-IN" dirty="0">
                <a:latin typeface="Aharoni" panose="02010803020104030203" pitchFamily="2" charset="-79"/>
                <a:cs typeface="Aharoni" panose="02010803020104030203" pitchFamily="2" charset="-79"/>
              </a:rPr>
              <a:t>Effect of banning of construction on SO</a:t>
            </a:r>
            <a:r>
              <a:rPr lang="en-IN" sz="3100" dirty="0">
                <a:latin typeface="Aharoni" panose="02010803020104030203" pitchFamily="2" charset="-79"/>
                <a:cs typeface="Aharoni" panose="02010803020104030203" pitchFamily="2" charset="-79"/>
              </a:rPr>
              <a:t>2</a:t>
            </a:r>
            <a:endParaRPr lang="en-IN" dirty="0">
              <a:latin typeface="Aharoni" panose="02010803020104030203" pitchFamily="2" charset="-79"/>
              <a:cs typeface="Aharoni" panose="02010803020104030203" pitchFamily="2" charset="-79"/>
            </a:endParaRPr>
          </a:p>
        </p:txBody>
      </p:sp>
      <p:sp>
        <p:nvSpPr>
          <p:cNvPr id="4" name="Date Placeholder 3">
            <a:extLst>
              <a:ext uri="{FF2B5EF4-FFF2-40B4-BE49-F238E27FC236}">
                <a16:creationId xmlns:a16="http://schemas.microsoft.com/office/drawing/2014/main" id="{0764CD50-EF56-4D8F-BC45-4F1458F22FF0}"/>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FD393615-236C-4646-BB0E-FDA7ECE401E5}"/>
              </a:ext>
            </a:extLst>
          </p:cNvPr>
          <p:cNvSpPr>
            <a:spLocks noGrp="1"/>
          </p:cNvSpPr>
          <p:nvPr>
            <p:ph type="sldNum" sz="quarter" idx="12"/>
          </p:nvPr>
        </p:nvSpPr>
        <p:spPr/>
        <p:txBody>
          <a:bodyPr/>
          <a:lstStyle/>
          <a:p>
            <a:fld id="{8B0182F0-7576-448F-A013-537382251BB6}" type="slidenum">
              <a:rPr lang="en-IN" smtClean="0"/>
              <a:t>33</a:t>
            </a:fld>
            <a:endParaRPr lang="en-IN"/>
          </a:p>
        </p:txBody>
      </p:sp>
      <p:sp>
        <p:nvSpPr>
          <p:cNvPr id="10" name="TextBox 9">
            <a:extLst>
              <a:ext uri="{FF2B5EF4-FFF2-40B4-BE49-F238E27FC236}">
                <a16:creationId xmlns:a16="http://schemas.microsoft.com/office/drawing/2014/main" id="{C566C85C-6329-4DE9-BD5E-7517A0DC2CDE}"/>
              </a:ext>
            </a:extLst>
          </p:cNvPr>
          <p:cNvSpPr txBox="1"/>
          <p:nvPr/>
        </p:nvSpPr>
        <p:spPr>
          <a:xfrm>
            <a:off x="8610600" y="3173728"/>
            <a:ext cx="1775792" cy="369332"/>
          </a:xfrm>
          <a:prstGeom prst="rect">
            <a:avLst/>
          </a:prstGeom>
          <a:noFill/>
        </p:spPr>
        <p:txBody>
          <a:bodyPr wrap="square" rtlCol="0">
            <a:spAutoFit/>
          </a:bodyPr>
          <a:lstStyle/>
          <a:p>
            <a:r>
              <a:rPr lang="en-IN" b="1" dirty="0"/>
              <a:t>Mandir Marg</a:t>
            </a:r>
          </a:p>
        </p:txBody>
      </p:sp>
      <p:sp>
        <p:nvSpPr>
          <p:cNvPr id="13" name="TextBox 12">
            <a:extLst>
              <a:ext uri="{FF2B5EF4-FFF2-40B4-BE49-F238E27FC236}">
                <a16:creationId xmlns:a16="http://schemas.microsoft.com/office/drawing/2014/main" id="{A57B1D68-3740-487D-BE45-859E89E3B865}"/>
              </a:ext>
            </a:extLst>
          </p:cNvPr>
          <p:cNvSpPr txBox="1"/>
          <p:nvPr/>
        </p:nvSpPr>
        <p:spPr>
          <a:xfrm>
            <a:off x="2406811" y="4594705"/>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21506" name="Picture 2">
            <a:extLst>
              <a:ext uri="{FF2B5EF4-FFF2-40B4-BE49-F238E27FC236}">
                <a16:creationId xmlns:a16="http://schemas.microsoft.com/office/drawing/2014/main" id="{E6A325AE-20D6-4C0B-B8CD-45A0DF915D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190"/>
          <a:stretch/>
        </p:blipFill>
        <p:spPr bwMode="auto">
          <a:xfrm>
            <a:off x="6853370" y="3702957"/>
            <a:ext cx="5139531" cy="3095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470C0C-5D27-478E-B169-1EC4556CC416}"/>
              </a:ext>
            </a:extLst>
          </p:cNvPr>
          <p:cNvPicPr>
            <a:picLocks noChangeAspect="1"/>
          </p:cNvPicPr>
          <p:nvPr/>
        </p:nvPicPr>
        <p:blipFill rotWithShape="1">
          <a:blip r:embed="rId4">
            <a:extLst>
              <a:ext uri="{28A0092B-C50C-407E-A947-70E740481C1C}">
                <a14:useLocalDpi xmlns:a14="http://schemas.microsoft.com/office/drawing/2010/main" val="0"/>
              </a:ext>
            </a:extLst>
          </a:blip>
          <a:srcRect r="43824" b="11659"/>
          <a:stretch/>
        </p:blipFill>
        <p:spPr>
          <a:xfrm>
            <a:off x="171884" y="1752158"/>
            <a:ext cx="5280642" cy="2681250"/>
          </a:xfrm>
          <a:prstGeom prst="rect">
            <a:avLst/>
          </a:prstGeom>
        </p:spPr>
      </p:pic>
    </p:spTree>
    <p:extLst>
      <p:ext uri="{BB962C8B-B14F-4D97-AF65-F5344CB8AC3E}">
        <p14:creationId xmlns:p14="http://schemas.microsoft.com/office/powerpoint/2010/main" val="51135613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59CA-3680-433F-B0CF-F3C4AA24EEBA}"/>
              </a:ext>
            </a:extLst>
          </p:cNvPr>
          <p:cNvSpPr>
            <a:spLocks noGrp="1"/>
          </p:cNvSpPr>
          <p:nvPr>
            <p:ph type="title"/>
          </p:nvPr>
        </p:nvSpPr>
        <p:spPr>
          <a:xfrm>
            <a:off x="542890" y="536575"/>
            <a:ext cx="11106217" cy="991993"/>
          </a:xfrm>
        </p:spPr>
        <p:txBody>
          <a:bodyPr>
            <a:noAutofit/>
          </a:bodyPr>
          <a:lstStyle/>
          <a:p>
            <a:pPr algn="ctr"/>
            <a:r>
              <a:rPr lang="en-US" sz="3200" dirty="0">
                <a:latin typeface="Aharoni" panose="02010803020104030203" pitchFamily="2" charset="-79"/>
                <a:cs typeface="Aharoni" panose="02010803020104030203" pitchFamily="2" charset="-79"/>
              </a:rPr>
              <a:t>Effect of combination of banning construction Activity and banning entry of diesel trucks more than 10years on PM10</a:t>
            </a:r>
            <a:endParaRPr lang="en-IN" sz="3200" dirty="0">
              <a:latin typeface="Aharoni" panose="02010803020104030203" pitchFamily="2" charset="-79"/>
              <a:cs typeface="Aharoni" panose="02010803020104030203" pitchFamily="2" charset="-79"/>
            </a:endParaRPr>
          </a:p>
        </p:txBody>
      </p:sp>
      <p:sp>
        <p:nvSpPr>
          <p:cNvPr id="4" name="Date Placeholder 3">
            <a:extLst>
              <a:ext uri="{FF2B5EF4-FFF2-40B4-BE49-F238E27FC236}">
                <a16:creationId xmlns:a16="http://schemas.microsoft.com/office/drawing/2014/main" id="{00D24713-21FE-4579-B6F1-10A7833ACBC0}"/>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A7E67AFD-89A4-47A3-96C8-10026FF0EB6E}"/>
              </a:ext>
            </a:extLst>
          </p:cNvPr>
          <p:cNvSpPr>
            <a:spLocks noGrp="1"/>
          </p:cNvSpPr>
          <p:nvPr>
            <p:ph type="sldNum" sz="quarter" idx="12"/>
          </p:nvPr>
        </p:nvSpPr>
        <p:spPr/>
        <p:txBody>
          <a:bodyPr/>
          <a:lstStyle/>
          <a:p>
            <a:fld id="{8B0182F0-7576-448F-A013-537382251BB6}" type="slidenum">
              <a:rPr lang="en-IN" smtClean="0"/>
              <a:t>34</a:t>
            </a:fld>
            <a:endParaRPr lang="en-IN"/>
          </a:p>
        </p:txBody>
      </p:sp>
      <p:pic>
        <p:nvPicPr>
          <p:cNvPr id="10248" name="Picture 8">
            <a:extLst>
              <a:ext uri="{FF2B5EF4-FFF2-40B4-BE49-F238E27FC236}">
                <a16:creationId xmlns:a16="http://schemas.microsoft.com/office/drawing/2014/main" id="{625971B1-3E26-4AF7-95AF-4F4A0C48F0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162"/>
          <a:stretch/>
        </p:blipFill>
        <p:spPr bwMode="auto">
          <a:xfrm>
            <a:off x="6095999" y="3795775"/>
            <a:ext cx="4615543" cy="28347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1B1B7BA-BB23-4FB6-8CBE-253DBB323D02}"/>
              </a:ext>
            </a:extLst>
          </p:cNvPr>
          <p:cNvSpPr txBox="1"/>
          <p:nvPr/>
        </p:nvSpPr>
        <p:spPr>
          <a:xfrm>
            <a:off x="7722704" y="3130053"/>
            <a:ext cx="1775792" cy="369332"/>
          </a:xfrm>
          <a:prstGeom prst="rect">
            <a:avLst/>
          </a:prstGeom>
          <a:noFill/>
        </p:spPr>
        <p:txBody>
          <a:bodyPr wrap="square" rtlCol="0">
            <a:spAutoFit/>
          </a:bodyPr>
          <a:lstStyle/>
          <a:p>
            <a:r>
              <a:rPr lang="en-IN" b="1" dirty="0"/>
              <a:t>Mandir Marg</a:t>
            </a:r>
          </a:p>
        </p:txBody>
      </p:sp>
      <p:sp>
        <p:nvSpPr>
          <p:cNvPr id="14" name="TextBox 13">
            <a:extLst>
              <a:ext uri="{FF2B5EF4-FFF2-40B4-BE49-F238E27FC236}">
                <a16:creationId xmlns:a16="http://schemas.microsoft.com/office/drawing/2014/main" id="{B7B9D7EC-2612-472F-930E-BE42AB277BEA}"/>
              </a:ext>
            </a:extLst>
          </p:cNvPr>
          <p:cNvSpPr txBox="1"/>
          <p:nvPr/>
        </p:nvSpPr>
        <p:spPr>
          <a:xfrm>
            <a:off x="1624538" y="4978531"/>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10" name="Picture 9">
            <a:extLst>
              <a:ext uri="{FF2B5EF4-FFF2-40B4-BE49-F238E27FC236}">
                <a16:creationId xmlns:a16="http://schemas.microsoft.com/office/drawing/2014/main" id="{917878CA-EDCB-4A1B-915D-8555FD734C0F}"/>
              </a:ext>
            </a:extLst>
          </p:cNvPr>
          <p:cNvPicPr>
            <a:picLocks noChangeAspect="1"/>
          </p:cNvPicPr>
          <p:nvPr/>
        </p:nvPicPr>
        <p:blipFill rotWithShape="1">
          <a:blip r:embed="rId3">
            <a:extLst>
              <a:ext uri="{28A0092B-C50C-407E-A947-70E740481C1C}">
                <a14:useLocalDpi xmlns:a14="http://schemas.microsoft.com/office/drawing/2010/main" val="0"/>
              </a:ext>
            </a:extLst>
          </a:blip>
          <a:srcRect r="45059"/>
          <a:stretch/>
        </p:blipFill>
        <p:spPr>
          <a:xfrm>
            <a:off x="87573" y="2160836"/>
            <a:ext cx="4306656" cy="2817695"/>
          </a:xfrm>
          <a:prstGeom prst="rect">
            <a:avLst/>
          </a:prstGeom>
        </p:spPr>
      </p:pic>
    </p:spTree>
    <p:extLst>
      <p:ext uri="{BB962C8B-B14F-4D97-AF65-F5344CB8AC3E}">
        <p14:creationId xmlns:p14="http://schemas.microsoft.com/office/powerpoint/2010/main" val="362943022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59CA-3680-433F-B0CF-F3C4AA24EEBA}"/>
              </a:ext>
            </a:extLst>
          </p:cNvPr>
          <p:cNvSpPr>
            <a:spLocks noGrp="1"/>
          </p:cNvSpPr>
          <p:nvPr>
            <p:ph type="title"/>
          </p:nvPr>
        </p:nvSpPr>
        <p:spPr>
          <a:xfrm>
            <a:off x="418125" y="236306"/>
            <a:ext cx="11106217" cy="1441215"/>
          </a:xfrm>
        </p:spPr>
        <p:txBody>
          <a:bodyPr>
            <a:normAutofit fontScale="90000"/>
          </a:bodyPr>
          <a:lstStyle/>
          <a:p>
            <a:pPr algn="ctr"/>
            <a:r>
              <a:rPr lang="en-US" sz="3600" dirty="0">
                <a:latin typeface="Aharoni" panose="02010803020104030203" pitchFamily="2" charset="-79"/>
                <a:cs typeface="Aharoni" panose="02010803020104030203" pitchFamily="2" charset="-79"/>
              </a:rPr>
              <a:t>Effect of combination of banning construction Activity and banning entry of diesel trucks more than 10years on </a:t>
            </a:r>
            <a:r>
              <a:rPr lang="en-IN" sz="3600" dirty="0">
                <a:latin typeface="Aharoni" panose="02010803020104030203" pitchFamily="2" charset="-79"/>
                <a:cs typeface="Aharoni" panose="02010803020104030203" pitchFamily="2" charset="-79"/>
              </a:rPr>
              <a:t>PM2.5</a:t>
            </a:r>
          </a:p>
        </p:txBody>
      </p:sp>
      <p:sp>
        <p:nvSpPr>
          <p:cNvPr id="4" name="Date Placeholder 3">
            <a:extLst>
              <a:ext uri="{FF2B5EF4-FFF2-40B4-BE49-F238E27FC236}">
                <a16:creationId xmlns:a16="http://schemas.microsoft.com/office/drawing/2014/main" id="{00D24713-21FE-4579-B6F1-10A7833ACBC0}"/>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A7E67AFD-89A4-47A3-96C8-10026FF0EB6E}"/>
              </a:ext>
            </a:extLst>
          </p:cNvPr>
          <p:cNvSpPr>
            <a:spLocks noGrp="1"/>
          </p:cNvSpPr>
          <p:nvPr>
            <p:ph type="sldNum" sz="quarter" idx="12"/>
          </p:nvPr>
        </p:nvSpPr>
        <p:spPr/>
        <p:txBody>
          <a:bodyPr/>
          <a:lstStyle/>
          <a:p>
            <a:fld id="{8B0182F0-7576-448F-A013-537382251BB6}" type="slidenum">
              <a:rPr lang="en-IN" smtClean="0"/>
              <a:t>35</a:t>
            </a:fld>
            <a:endParaRPr lang="en-IN"/>
          </a:p>
        </p:txBody>
      </p:sp>
      <p:sp>
        <p:nvSpPr>
          <p:cNvPr id="12" name="TextBox 11">
            <a:extLst>
              <a:ext uri="{FF2B5EF4-FFF2-40B4-BE49-F238E27FC236}">
                <a16:creationId xmlns:a16="http://schemas.microsoft.com/office/drawing/2014/main" id="{B1B1B7BA-BB23-4FB6-8CBE-253DBB323D02}"/>
              </a:ext>
            </a:extLst>
          </p:cNvPr>
          <p:cNvSpPr txBox="1"/>
          <p:nvPr/>
        </p:nvSpPr>
        <p:spPr>
          <a:xfrm>
            <a:off x="8755451" y="3060511"/>
            <a:ext cx="1775792" cy="369332"/>
          </a:xfrm>
          <a:prstGeom prst="rect">
            <a:avLst/>
          </a:prstGeom>
          <a:noFill/>
        </p:spPr>
        <p:txBody>
          <a:bodyPr wrap="square" rtlCol="0">
            <a:spAutoFit/>
          </a:bodyPr>
          <a:lstStyle/>
          <a:p>
            <a:r>
              <a:rPr lang="en-IN" b="1" dirty="0"/>
              <a:t>Mandir Marg</a:t>
            </a:r>
          </a:p>
        </p:txBody>
      </p:sp>
      <p:sp>
        <p:nvSpPr>
          <p:cNvPr id="14" name="TextBox 13">
            <a:extLst>
              <a:ext uri="{FF2B5EF4-FFF2-40B4-BE49-F238E27FC236}">
                <a16:creationId xmlns:a16="http://schemas.microsoft.com/office/drawing/2014/main" id="{B7B9D7EC-2612-472F-930E-BE42AB277BEA}"/>
              </a:ext>
            </a:extLst>
          </p:cNvPr>
          <p:cNvSpPr txBox="1"/>
          <p:nvPr/>
        </p:nvSpPr>
        <p:spPr>
          <a:xfrm>
            <a:off x="2209800" y="4656437"/>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8" name="Picture 7">
            <a:extLst>
              <a:ext uri="{FF2B5EF4-FFF2-40B4-BE49-F238E27FC236}">
                <a16:creationId xmlns:a16="http://schemas.microsoft.com/office/drawing/2014/main" id="{6650021E-F6DD-4DC0-B95A-9E9CEED97008}"/>
              </a:ext>
            </a:extLst>
          </p:cNvPr>
          <p:cNvPicPr>
            <a:picLocks noChangeAspect="1"/>
          </p:cNvPicPr>
          <p:nvPr/>
        </p:nvPicPr>
        <p:blipFill rotWithShape="1">
          <a:blip r:embed="rId2">
            <a:extLst>
              <a:ext uri="{28A0092B-C50C-407E-A947-70E740481C1C}">
                <a14:useLocalDpi xmlns:a14="http://schemas.microsoft.com/office/drawing/2010/main" val="0"/>
              </a:ext>
            </a:extLst>
          </a:blip>
          <a:srcRect r="45461"/>
          <a:stretch/>
        </p:blipFill>
        <p:spPr>
          <a:xfrm>
            <a:off x="364187" y="1832231"/>
            <a:ext cx="4778045" cy="2824206"/>
          </a:xfrm>
          <a:prstGeom prst="rect">
            <a:avLst/>
          </a:prstGeom>
        </p:spPr>
      </p:pic>
      <p:pic>
        <p:nvPicPr>
          <p:cNvPr id="15364" name="Picture 4">
            <a:extLst>
              <a:ext uri="{FF2B5EF4-FFF2-40B4-BE49-F238E27FC236}">
                <a16:creationId xmlns:a16="http://schemas.microsoft.com/office/drawing/2014/main" id="{F8A40724-B885-4D2B-8A90-D886433D9F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348"/>
          <a:stretch/>
        </p:blipFill>
        <p:spPr bwMode="auto">
          <a:xfrm>
            <a:off x="6691087" y="3623461"/>
            <a:ext cx="5195622" cy="299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2588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59CA-3680-433F-B0CF-F3C4AA24EEBA}"/>
              </a:ext>
            </a:extLst>
          </p:cNvPr>
          <p:cNvSpPr>
            <a:spLocks noGrp="1"/>
          </p:cNvSpPr>
          <p:nvPr>
            <p:ph type="title"/>
          </p:nvPr>
        </p:nvSpPr>
        <p:spPr>
          <a:xfrm>
            <a:off x="418125" y="621606"/>
            <a:ext cx="11106217" cy="776001"/>
          </a:xfrm>
        </p:spPr>
        <p:txBody>
          <a:bodyPr>
            <a:noAutofit/>
          </a:bodyPr>
          <a:lstStyle/>
          <a:p>
            <a:pPr algn="ctr"/>
            <a:r>
              <a:rPr lang="en-US" sz="3200" dirty="0">
                <a:latin typeface="Aharoni" panose="02010803020104030203" pitchFamily="2" charset="-79"/>
                <a:cs typeface="Aharoni" panose="02010803020104030203" pitchFamily="2" charset="-79"/>
              </a:rPr>
              <a:t>Effect of combination of banning construction Activity and banning entry of diesel trucks more than 10years on </a:t>
            </a:r>
            <a:r>
              <a:rPr lang="en-IN" sz="3200" dirty="0">
                <a:latin typeface="Aharoni" panose="02010803020104030203" pitchFamily="2" charset="-79"/>
                <a:cs typeface="Aharoni" panose="02010803020104030203" pitchFamily="2" charset="-79"/>
              </a:rPr>
              <a:t>NO2</a:t>
            </a:r>
          </a:p>
        </p:txBody>
      </p:sp>
      <p:sp>
        <p:nvSpPr>
          <p:cNvPr id="4" name="Date Placeholder 3">
            <a:extLst>
              <a:ext uri="{FF2B5EF4-FFF2-40B4-BE49-F238E27FC236}">
                <a16:creationId xmlns:a16="http://schemas.microsoft.com/office/drawing/2014/main" id="{00D24713-21FE-4579-B6F1-10A7833ACBC0}"/>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A7E67AFD-89A4-47A3-96C8-10026FF0EB6E}"/>
              </a:ext>
            </a:extLst>
          </p:cNvPr>
          <p:cNvSpPr>
            <a:spLocks noGrp="1"/>
          </p:cNvSpPr>
          <p:nvPr>
            <p:ph type="sldNum" sz="quarter" idx="12"/>
          </p:nvPr>
        </p:nvSpPr>
        <p:spPr/>
        <p:txBody>
          <a:bodyPr/>
          <a:lstStyle/>
          <a:p>
            <a:fld id="{8B0182F0-7576-448F-A013-537382251BB6}" type="slidenum">
              <a:rPr lang="en-IN" smtClean="0"/>
              <a:t>36</a:t>
            </a:fld>
            <a:endParaRPr lang="en-IN"/>
          </a:p>
        </p:txBody>
      </p:sp>
      <p:sp>
        <p:nvSpPr>
          <p:cNvPr id="12" name="TextBox 11">
            <a:extLst>
              <a:ext uri="{FF2B5EF4-FFF2-40B4-BE49-F238E27FC236}">
                <a16:creationId xmlns:a16="http://schemas.microsoft.com/office/drawing/2014/main" id="{B1B1B7BA-BB23-4FB6-8CBE-253DBB323D02}"/>
              </a:ext>
            </a:extLst>
          </p:cNvPr>
          <p:cNvSpPr txBox="1"/>
          <p:nvPr/>
        </p:nvSpPr>
        <p:spPr>
          <a:xfrm>
            <a:off x="8610600" y="3429000"/>
            <a:ext cx="1775792" cy="369332"/>
          </a:xfrm>
          <a:prstGeom prst="rect">
            <a:avLst/>
          </a:prstGeom>
          <a:noFill/>
        </p:spPr>
        <p:txBody>
          <a:bodyPr wrap="square" rtlCol="0">
            <a:spAutoFit/>
          </a:bodyPr>
          <a:lstStyle/>
          <a:p>
            <a:r>
              <a:rPr lang="en-IN" b="1" dirty="0"/>
              <a:t>Mandir Marg</a:t>
            </a:r>
          </a:p>
        </p:txBody>
      </p:sp>
      <p:sp>
        <p:nvSpPr>
          <p:cNvPr id="14" name="TextBox 13">
            <a:extLst>
              <a:ext uri="{FF2B5EF4-FFF2-40B4-BE49-F238E27FC236}">
                <a16:creationId xmlns:a16="http://schemas.microsoft.com/office/drawing/2014/main" id="{B7B9D7EC-2612-472F-930E-BE42AB277BEA}"/>
              </a:ext>
            </a:extLst>
          </p:cNvPr>
          <p:cNvSpPr txBox="1"/>
          <p:nvPr/>
        </p:nvSpPr>
        <p:spPr>
          <a:xfrm>
            <a:off x="2209800" y="4840514"/>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25604" name="Picture 4">
            <a:extLst>
              <a:ext uri="{FF2B5EF4-FFF2-40B4-BE49-F238E27FC236}">
                <a16:creationId xmlns:a16="http://schemas.microsoft.com/office/drawing/2014/main" id="{E0B32BD2-06E8-4729-B1EC-5DF3FBC58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366"/>
          <a:stretch/>
        </p:blipFill>
        <p:spPr bwMode="auto">
          <a:xfrm>
            <a:off x="6800234" y="3962400"/>
            <a:ext cx="5091957" cy="28421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EE01B0-17BE-4FAD-84EE-036F56889919}"/>
              </a:ext>
            </a:extLst>
          </p:cNvPr>
          <p:cNvPicPr>
            <a:picLocks noChangeAspect="1"/>
          </p:cNvPicPr>
          <p:nvPr/>
        </p:nvPicPr>
        <p:blipFill rotWithShape="1">
          <a:blip r:embed="rId3">
            <a:extLst>
              <a:ext uri="{28A0092B-C50C-407E-A947-70E740481C1C}">
                <a14:useLocalDpi xmlns:a14="http://schemas.microsoft.com/office/drawing/2010/main" val="0"/>
              </a:ext>
            </a:extLst>
          </a:blip>
          <a:srcRect r="45831"/>
          <a:stretch/>
        </p:blipFill>
        <p:spPr>
          <a:xfrm>
            <a:off x="98860" y="1677521"/>
            <a:ext cx="5091957" cy="2935240"/>
          </a:xfrm>
          <a:prstGeom prst="rect">
            <a:avLst/>
          </a:prstGeom>
        </p:spPr>
      </p:pic>
    </p:spTree>
    <p:extLst>
      <p:ext uri="{BB962C8B-B14F-4D97-AF65-F5344CB8AC3E}">
        <p14:creationId xmlns:p14="http://schemas.microsoft.com/office/powerpoint/2010/main" val="349216263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59CA-3680-433F-B0CF-F3C4AA24EEBA}"/>
              </a:ext>
            </a:extLst>
          </p:cNvPr>
          <p:cNvSpPr>
            <a:spLocks noGrp="1"/>
          </p:cNvSpPr>
          <p:nvPr>
            <p:ph type="title"/>
          </p:nvPr>
        </p:nvSpPr>
        <p:spPr>
          <a:xfrm>
            <a:off x="418125" y="564518"/>
            <a:ext cx="11106217" cy="776001"/>
          </a:xfrm>
        </p:spPr>
        <p:txBody>
          <a:bodyPr>
            <a:noAutofit/>
          </a:bodyPr>
          <a:lstStyle/>
          <a:p>
            <a:pPr algn="ctr"/>
            <a:r>
              <a:rPr lang="en-US" sz="3200" dirty="0">
                <a:latin typeface="Aharoni" panose="02010803020104030203" pitchFamily="2" charset="-79"/>
                <a:cs typeface="Aharoni" panose="02010803020104030203" pitchFamily="2" charset="-79"/>
              </a:rPr>
              <a:t>Effect of combination of banning construction Activity and banning entry of diesel trucks more than 10years on </a:t>
            </a:r>
            <a:r>
              <a:rPr lang="en-IN" sz="3200" dirty="0">
                <a:latin typeface="Aharoni" panose="02010803020104030203" pitchFamily="2" charset="-79"/>
                <a:cs typeface="Aharoni" panose="02010803020104030203" pitchFamily="2" charset="-79"/>
              </a:rPr>
              <a:t>SO2</a:t>
            </a:r>
          </a:p>
        </p:txBody>
      </p:sp>
      <p:sp>
        <p:nvSpPr>
          <p:cNvPr id="4" name="Date Placeholder 3">
            <a:extLst>
              <a:ext uri="{FF2B5EF4-FFF2-40B4-BE49-F238E27FC236}">
                <a16:creationId xmlns:a16="http://schemas.microsoft.com/office/drawing/2014/main" id="{00D24713-21FE-4579-B6F1-10A7833ACBC0}"/>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A7E67AFD-89A4-47A3-96C8-10026FF0EB6E}"/>
              </a:ext>
            </a:extLst>
          </p:cNvPr>
          <p:cNvSpPr>
            <a:spLocks noGrp="1"/>
          </p:cNvSpPr>
          <p:nvPr>
            <p:ph type="sldNum" sz="quarter" idx="12"/>
          </p:nvPr>
        </p:nvSpPr>
        <p:spPr/>
        <p:txBody>
          <a:bodyPr/>
          <a:lstStyle/>
          <a:p>
            <a:fld id="{8B0182F0-7576-448F-A013-537382251BB6}" type="slidenum">
              <a:rPr lang="en-IN" smtClean="0"/>
              <a:t>37</a:t>
            </a:fld>
            <a:endParaRPr lang="en-IN"/>
          </a:p>
        </p:txBody>
      </p:sp>
      <p:sp>
        <p:nvSpPr>
          <p:cNvPr id="12" name="TextBox 11">
            <a:extLst>
              <a:ext uri="{FF2B5EF4-FFF2-40B4-BE49-F238E27FC236}">
                <a16:creationId xmlns:a16="http://schemas.microsoft.com/office/drawing/2014/main" id="{B1B1B7BA-BB23-4FB6-8CBE-253DBB323D02}"/>
              </a:ext>
            </a:extLst>
          </p:cNvPr>
          <p:cNvSpPr txBox="1"/>
          <p:nvPr/>
        </p:nvSpPr>
        <p:spPr>
          <a:xfrm>
            <a:off x="8915108" y="3220560"/>
            <a:ext cx="1775792" cy="369332"/>
          </a:xfrm>
          <a:prstGeom prst="rect">
            <a:avLst/>
          </a:prstGeom>
          <a:noFill/>
        </p:spPr>
        <p:txBody>
          <a:bodyPr wrap="square" rtlCol="0">
            <a:spAutoFit/>
          </a:bodyPr>
          <a:lstStyle/>
          <a:p>
            <a:r>
              <a:rPr lang="en-IN" b="1" dirty="0"/>
              <a:t>Mandir Marg</a:t>
            </a:r>
          </a:p>
        </p:txBody>
      </p:sp>
      <p:sp>
        <p:nvSpPr>
          <p:cNvPr id="14" name="TextBox 13">
            <a:extLst>
              <a:ext uri="{FF2B5EF4-FFF2-40B4-BE49-F238E27FC236}">
                <a16:creationId xmlns:a16="http://schemas.microsoft.com/office/drawing/2014/main" id="{B7B9D7EC-2612-472F-930E-BE42AB277BEA}"/>
              </a:ext>
            </a:extLst>
          </p:cNvPr>
          <p:cNvSpPr txBox="1"/>
          <p:nvPr/>
        </p:nvSpPr>
        <p:spPr>
          <a:xfrm>
            <a:off x="2209800" y="4641334"/>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20482" name="Picture 2">
            <a:extLst>
              <a:ext uri="{FF2B5EF4-FFF2-40B4-BE49-F238E27FC236}">
                <a16:creationId xmlns:a16="http://schemas.microsoft.com/office/drawing/2014/main" id="{A146FFD6-0E49-4133-AC87-6B174D28B6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387"/>
          <a:stretch/>
        </p:blipFill>
        <p:spPr bwMode="auto">
          <a:xfrm>
            <a:off x="6859129" y="3721655"/>
            <a:ext cx="5672592" cy="28172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ADBAC4D-AAB1-4A32-A57F-9DC24F784DC3}"/>
              </a:ext>
            </a:extLst>
          </p:cNvPr>
          <p:cNvPicPr>
            <a:picLocks noChangeAspect="1"/>
          </p:cNvPicPr>
          <p:nvPr/>
        </p:nvPicPr>
        <p:blipFill rotWithShape="1">
          <a:blip r:embed="rId3">
            <a:extLst>
              <a:ext uri="{28A0092B-C50C-407E-A947-70E740481C1C}">
                <a14:useLocalDpi xmlns:a14="http://schemas.microsoft.com/office/drawing/2010/main" val="0"/>
              </a:ext>
            </a:extLst>
          </a:blip>
          <a:srcRect r="45233"/>
          <a:stretch/>
        </p:blipFill>
        <p:spPr>
          <a:xfrm>
            <a:off x="163804" y="1677521"/>
            <a:ext cx="5169068" cy="2850622"/>
          </a:xfrm>
          <a:prstGeom prst="rect">
            <a:avLst/>
          </a:prstGeom>
        </p:spPr>
      </p:pic>
    </p:spTree>
    <p:extLst>
      <p:ext uri="{BB962C8B-B14F-4D97-AF65-F5344CB8AC3E}">
        <p14:creationId xmlns:p14="http://schemas.microsoft.com/office/powerpoint/2010/main" val="17275970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BF8E-33EE-400C-A750-648A27A48BB1}"/>
              </a:ext>
            </a:extLst>
          </p:cNvPr>
          <p:cNvSpPr>
            <a:spLocks noGrp="1"/>
          </p:cNvSpPr>
          <p:nvPr>
            <p:ph type="title"/>
          </p:nvPr>
        </p:nvSpPr>
        <p:spPr>
          <a:xfrm>
            <a:off x="838200" y="293054"/>
            <a:ext cx="10515600" cy="723446"/>
          </a:xfrm>
        </p:spPr>
        <p:txBody>
          <a:bodyPr>
            <a:noAutofit/>
          </a:bodyPr>
          <a:lstStyle/>
          <a:p>
            <a:pPr algn="ctr"/>
            <a:r>
              <a:rPr lang="en-IN" sz="3200" dirty="0">
                <a:latin typeface="Aharoni" panose="02010803020104030203" pitchFamily="2" charset="-79"/>
                <a:cs typeface="Aharoni" panose="02010803020104030203" pitchFamily="2" charset="-79"/>
              </a:rPr>
              <a:t>Effects on banning construction activities and Dirty fuel based Industries on PM10</a:t>
            </a:r>
          </a:p>
        </p:txBody>
      </p:sp>
      <p:sp>
        <p:nvSpPr>
          <p:cNvPr id="4" name="Date Placeholder 3">
            <a:extLst>
              <a:ext uri="{FF2B5EF4-FFF2-40B4-BE49-F238E27FC236}">
                <a16:creationId xmlns:a16="http://schemas.microsoft.com/office/drawing/2014/main" id="{69A702E0-DAA8-42DB-B57D-3B4C9C41985A}"/>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B8170043-216B-47B1-A07C-008477FC7CA7}"/>
              </a:ext>
            </a:extLst>
          </p:cNvPr>
          <p:cNvSpPr>
            <a:spLocks noGrp="1"/>
          </p:cNvSpPr>
          <p:nvPr>
            <p:ph type="sldNum" sz="quarter" idx="12"/>
          </p:nvPr>
        </p:nvSpPr>
        <p:spPr/>
        <p:txBody>
          <a:bodyPr/>
          <a:lstStyle/>
          <a:p>
            <a:fld id="{8B0182F0-7576-448F-A013-537382251BB6}" type="slidenum">
              <a:rPr lang="en-IN" smtClean="0"/>
              <a:t>38</a:t>
            </a:fld>
            <a:endParaRPr lang="en-IN"/>
          </a:p>
        </p:txBody>
      </p:sp>
      <p:sp>
        <p:nvSpPr>
          <p:cNvPr id="6" name="TextBox 5">
            <a:extLst>
              <a:ext uri="{FF2B5EF4-FFF2-40B4-BE49-F238E27FC236}">
                <a16:creationId xmlns:a16="http://schemas.microsoft.com/office/drawing/2014/main" id="{9634CD8D-9C8E-4D0A-8BC9-E0B7A6471AE5}"/>
              </a:ext>
            </a:extLst>
          </p:cNvPr>
          <p:cNvSpPr txBox="1"/>
          <p:nvPr/>
        </p:nvSpPr>
        <p:spPr>
          <a:xfrm>
            <a:off x="8086591" y="3244334"/>
            <a:ext cx="1775792" cy="369332"/>
          </a:xfrm>
          <a:prstGeom prst="rect">
            <a:avLst/>
          </a:prstGeom>
          <a:noFill/>
        </p:spPr>
        <p:txBody>
          <a:bodyPr wrap="square" rtlCol="0">
            <a:spAutoFit/>
          </a:bodyPr>
          <a:lstStyle/>
          <a:p>
            <a:r>
              <a:rPr lang="en-IN" b="1" dirty="0"/>
              <a:t>Mandir Marg</a:t>
            </a:r>
          </a:p>
        </p:txBody>
      </p:sp>
      <p:sp>
        <p:nvSpPr>
          <p:cNvPr id="7" name="TextBox 6">
            <a:extLst>
              <a:ext uri="{FF2B5EF4-FFF2-40B4-BE49-F238E27FC236}">
                <a16:creationId xmlns:a16="http://schemas.microsoft.com/office/drawing/2014/main" id="{87ACF3A5-40FC-4C88-BE5A-DADD64AD6311}"/>
              </a:ext>
            </a:extLst>
          </p:cNvPr>
          <p:cNvSpPr txBox="1"/>
          <p:nvPr/>
        </p:nvSpPr>
        <p:spPr>
          <a:xfrm>
            <a:off x="1730313" y="4422063"/>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10" name="Picture 9">
            <a:extLst>
              <a:ext uri="{FF2B5EF4-FFF2-40B4-BE49-F238E27FC236}">
                <a16:creationId xmlns:a16="http://schemas.microsoft.com/office/drawing/2014/main" id="{E4924291-5296-4092-B781-0F38D09F8AA2}"/>
              </a:ext>
            </a:extLst>
          </p:cNvPr>
          <p:cNvPicPr>
            <a:picLocks noChangeAspect="1"/>
          </p:cNvPicPr>
          <p:nvPr/>
        </p:nvPicPr>
        <p:blipFill rotWithShape="1">
          <a:blip r:embed="rId2">
            <a:extLst>
              <a:ext uri="{28A0092B-C50C-407E-A947-70E740481C1C}">
                <a14:useLocalDpi xmlns:a14="http://schemas.microsoft.com/office/drawing/2010/main" val="0"/>
              </a:ext>
            </a:extLst>
          </a:blip>
          <a:srcRect r="44287"/>
          <a:stretch/>
        </p:blipFill>
        <p:spPr>
          <a:xfrm>
            <a:off x="182212" y="1437254"/>
            <a:ext cx="4475418" cy="2844112"/>
          </a:xfrm>
          <a:prstGeom prst="rect">
            <a:avLst/>
          </a:prstGeom>
        </p:spPr>
      </p:pic>
      <p:pic>
        <p:nvPicPr>
          <p:cNvPr id="12290" name="Picture 2">
            <a:extLst>
              <a:ext uri="{FF2B5EF4-FFF2-40B4-BE49-F238E27FC236}">
                <a16:creationId xmlns:a16="http://schemas.microsoft.com/office/drawing/2014/main" id="{F8CD7CA5-5935-44B7-97A8-7F88B8F9F1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26"/>
          <a:stretch/>
        </p:blipFill>
        <p:spPr bwMode="auto">
          <a:xfrm>
            <a:off x="6441744" y="3789424"/>
            <a:ext cx="5065487" cy="280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65935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BF8E-33EE-400C-A750-648A27A48BB1}"/>
              </a:ext>
            </a:extLst>
          </p:cNvPr>
          <p:cNvSpPr>
            <a:spLocks noGrp="1"/>
          </p:cNvSpPr>
          <p:nvPr>
            <p:ph type="title"/>
          </p:nvPr>
        </p:nvSpPr>
        <p:spPr>
          <a:xfrm>
            <a:off x="838200" y="353995"/>
            <a:ext cx="10515600" cy="723446"/>
          </a:xfrm>
        </p:spPr>
        <p:txBody>
          <a:bodyPr>
            <a:noAutofit/>
          </a:bodyPr>
          <a:lstStyle/>
          <a:p>
            <a:pPr algn="ctr"/>
            <a:r>
              <a:rPr lang="en-IN" sz="2800" dirty="0">
                <a:latin typeface="Aharoni" panose="02010803020104030203" pitchFamily="2" charset="-79"/>
                <a:cs typeface="Aharoni" panose="02010803020104030203" pitchFamily="2" charset="-79"/>
              </a:rPr>
              <a:t>Effects on banning construction activities and Dirty fuel based Industries on PM2.5</a:t>
            </a:r>
          </a:p>
        </p:txBody>
      </p:sp>
      <p:sp>
        <p:nvSpPr>
          <p:cNvPr id="4" name="Date Placeholder 3">
            <a:extLst>
              <a:ext uri="{FF2B5EF4-FFF2-40B4-BE49-F238E27FC236}">
                <a16:creationId xmlns:a16="http://schemas.microsoft.com/office/drawing/2014/main" id="{69A702E0-DAA8-42DB-B57D-3B4C9C41985A}"/>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B8170043-216B-47B1-A07C-008477FC7CA7}"/>
              </a:ext>
            </a:extLst>
          </p:cNvPr>
          <p:cNvSpPr>
            <a:spLocks noGrp="1"/>
          </p:cNvSpPr>
          <p:nvPr>
            <p:ph type="sldNum" sz="quarter" idx="12"/>
          </p:nvPr>
        </p:nvSpPr>
        <p:spPr/>
        <p:txBody>
          <a:bodyPr/>
          <a:lstStyle/>
          <a:p>
            <a:fld id="{8B0182F0-7576-448F-A013-537382251BB6}" type="slidenum">
              <a:rPr lang="en-IN" smtClean="0"/>
              <a:t>39</a:t>
            </a:fld>
            <a:endParaRPr lang="en-IN"/>
          </a:p>
        </p:txBody>
      </p:sp>
      <p:sp>
        <p:nvSpPr>
          <p:cNvPr id="6" name="TextBox 5">
            <a:extLst>
              <a:ext uri="{FF2B5EF4-FFF2-40B4-BE49-F238E27FC236}">
                <a16:creationId xmlns:a16="http://schemas.microsoft.com/office/drawing/2014/main" id="{9634CD8D-9C8E-4D0A-8BC9-E0B7A6471AE5}"/>
              </a:ext>
            </a:extLst>
          </p:cNvPr>
          <p:cNvSpPr txBox="1"/>
          <p:nvPr/>
        </p:nvSpPr>
        <p:spPr>
          <a:xfrm>
            <a:off x="8766019" y="3160805"/>
            <a:ext cx="1775792" cy="369332"/>
          </a:xfrm>
          <a:prstGeom prst="rect">
            <a:avLst/>
          </a:prstGeom>
          <a:noFill/>
        </p:spPr>
        <p:txBody>
          <a:bodyPr wrap="square" rtlCol="0">
            <a:spAutoFit/>
          </a:bodyPr>
          <a:lstStyle/>
          <a:p>
            <a:r>
              <a:rPr lang="en-IN" b="1" dirty="0"/>
              <a:t>Mandir Marg</a:t>
            </a:r>
          </a:p>
        </p:txBody>
      </p:sp>
      <p:sp>
        <p:nvSpPr>
          <p:cNvPr id="7" name="TextBox 6">
            <a:extLst>
              <a:ext uri="{FF2B5EF4-FFF2-40B4-BE49-F238E27FC236}">
                <a16:creationId xmlns:a16="http://schemas.microsoft.com/office/drawing/2014/main" id="{87ACF3A5-40FC-4C88-BE5A-DADD64AD6311}"/>
              </a:ext>
            </a:extLst>
          </p:cNvPr>
          <p:cNvSpPr txBox="1"/>
          <p:nvPr/>
        </p:nvSpPr>
        <p:spPr>
          <a:xfrm>
            <a:off x="2209800" y="4537644"/>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12" name="Picture 11">
            <a:extLst>
              <a:ext uri="{FF2B5EF4-FFF2-40B4-BE49-F238E27FC236}">
                <a16:creationId xmlns:a16="http://schemas.microsoft.com/office/drawing/2014/main" id="{D16849D0-3849-47E8-86D6-EBB699375374}"/>
              </a:ext>
            </a:extLst>
          </p:cNvPr>
          <p:cNvPicPr>
            <a:picLocks noChangeAspect="1"/>
          </p:cNvPicPr>
          <p:nvPr/>
        </p:nvPicPr>
        <p:blipFill rotWithShape="1">
          <a:blip r:embed="rId2">
            <a:extLst>
              <a:ext uri="{28A0092B-C50C-407E-A947-70E740481C1C}">
                <a14:useLocalDpi xmlns:a14="http://schemas.microsoft.com/office/drawing/2010/main" val="0"/>
              </a:ext>
            </a:extLst>
          </a:blip>
          <a:srcRect r="44699"/>
          <a:stretch/>
        </p:blipFill>
        <p:spPr>
          <a:xfrm>
            <a:off x="383647" y="1484419"/>
            <a:ext cx="4768924" cy="3053225"/>
          </a:xfrm>
          <a:prstGeom prst="rect">
            <a:avLst/>
          </a:prstGeom>
        </p:spPr>
      </p:pic>
      <p:pic>
        <p:nvPicPr>
          <p:cNvPr id="14338" name="Picture 2">
            <a:extLst>
              <a:ext uri="{FF2B5EF4-FFF2-40B4-BE49-F238E27FC236}">
                <a16:creationId xmlns:a16="http://schemas.microsoft.com/office/drawing/2014/main" id="{D82B92F6-1ED4-4FBF-86E7-BF249989A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479"/>
          <a:stretch/>
        </p:blipFill>
        <p:spPr bwMode="auto">
          <a:xfrm>
            <a:off x="7039429" y="3573275"/>
            <a:ext cx="4768924" cy="278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3558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EB8283-2398-4AC6-8B22-AE7BBBBC68FE}"/>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75F9187D-26A2-47CD-83E8-1CD968AF5034}"/>
              </a:ext>
            </a:extLst>
          </p:cNvPr>
          <p:cNvSpPr>
            <a:spLocks noGrp="1"/>
          </p:cNvSpPr>
          <p:nvPr>
            <p:ph type="sldNum" sz="quarter" idx="12"/>
          </p:nvPr>
        </p:nvSpPr>
        <p:spPr/>
        <p:txBody>
          <a:bodyPr/>
          <a:lstStyle/>
          <a:p>
            <a:fld id="{8B0182F0-7576-448F-A013-537382251BB6}" type="slidenum">
              <a:rPr lang="en-IN" smtClean="0"/>
              <a:t>4</a:t>
            </a:fld>
            <a:endParaRPr lang="en-IN"/>
          </a:p>
        </p:txBody>
      </p:sp>
      <p:sp>
        <p:nvSpPr>
          <p:cNvPr id="6" name="Cloud 5">
            <a:extLst>
              <a:ext uri="{FF2B5EF4-FFF2-40B4-BE49-F238E27FC236}">
                <a16:creationId xmlns:a16="http://schemas.microsoft.com/office/drawing/2014/main" id="{5870FC56-DC93-48D7-8C32-AEA759855B93}"/>
              </a:ext>
            </a:extLst>
          </p:cNvPr>
          <p:cNvSpPr/>
          <p:nvPr/>
        </p:nvSpPr>
        <p:spPr>
          <a:xfrm>
            <a:off x="4685418" y="2002848"/>
            <a:ext cx="3136605" cy="1679944"/>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7764D3C-ABC9-45B0-B36C-D3BA0C3F1592}"/>
              </a:ext>
            </a:extLst>
          </p:cNvPr>
          <p:cNvSpPr txBox="1"/>
          <p:nvPr/>
        </p:nvSpPr>
        <p:spPr>
          <a:xfrm>
            <a:off x="4925536" y="2672262"/>
            <a:ext cx="2656367"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sz="2000" b="1" dirty="0"/>
              <a:t>DELHI AIR POLLUTION</a:t>
            </a:r>
          </a:p>
        </p:txBody>
      </p:sp>
      <p:sp>
        <p:nvSpPr>
          <p:cNvPr id="9" name="Cloud 8">
            <a:extLst>
              <a:ext uri="{FF2B5EF4-FFF2-40B4-BE49-F238E27FC236}">
                <a16:creationId xmlns:a16="http://schemas.microsoft.com/office/drawing/2014/main" id="{5E9390E6-9F6C-4759-852F-B27FDFF0D54D}"/>
              </a:ext>
            </a:extLst>
          </p:cNvPr>
          <p:cNvSpPr/>
          <p:nvPr/>
        </p:nvSpPr>
        <p:spPr>
          <a:xfrm>
            <a:off x="581248" y="381642"/>
            <a:ext cx="3214003" cy="1594884"/>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A5EA1CC-2552-4767-A250-1BDB6BDA8998}"/>
              </a:ext>
            </a:extLst>
          </p:cNvPr>
          <p:cNvSpPr txBox="1"/>
          <p:nvPr/>
        </p:nvSpPr>
        <p:spPr>
          <a:xfrm>
            <a:off x="1201135" y="855918"/>
            <a:ext cx="217790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dirty="0"/>
              <a:t>Most polluted capital in the world</a:t>
            </a:r>
          </a:p>
        </p:txBody>
      </p:sp>
      <p:sp>
        <p:nvSpPr>
          <p:cNvPr id="13" name="Lightning Bolt 12">
            <a:extLst>
              <a:ext uri="{FF2B5EF4-FFF2-40B4-BE49-F238E27FC236}">
                <a16:creationId xmlns:a16="http://schemas.microsoft.com/office/drawing/2014/main" id="{0BC4B5B2-E789-4C0C-80C6-739D6DFC06C1}"/>
              </a:ext>
            </a:extLst>
          </p:cNvPr>
          <p:cNvSpPr/>
          <p:nvPr/>
        </p:nvSpPr>
        <p:spPr>
          <a:xfrm>
            <a:off x="3239388" y="1682037"/>
            <a:ext cx="1109331" cy="1063256"/>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Cloud 13">
            <a:extLst>
              <a:ext uri="{FF2B5EF4-FFF2-40B4-BE49-F238E27FC236}">
                <a16:creationId xmlns:a16="http://schemas.microsoft.com/office/drawing/2014/main" id="{7C91E2B8-1E9E-4330-97D6-02D27545E9B9}"/>
              </a:ext>
            </a:extLst>
          </p:cNvPr>
          <p:cNvSpPr/>
          <p:nvPr/>
        </p:nvSpPr>
        <p:spPr>
          <a:xfrm>
            <a:off x="8952613" y="399992"/>
            <a:ext cx="2658139" cy="1499191"/>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7271E96-EC38-4750-932D-8117E7947922}"/>
              </a:ext>
            </a:extLst>
          </p:cNvPr>
          <p:cNvSpPr txBox="1"/>
          <p:nvPr/>
        </p:nvSpPr>
        <p:spPr>
          <a:xfrm>
            <a:off x="9271590" y="913017"/>
            <a:ext cx="208221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dirty="0"/>
              <a:t>Huge health impact</a:t>
            </a:r>
          </a:p>
        </p:txBody>
      </p:sp>
      <p:sp>
        <p:nvSpPr>
          <p:cNvPr id="16" name="Lightning Bolt 15">
            <a:extLst>
              <a:ext uri="{FF2B5EF4-FFF2-40B4-BE49-F238E27FC236}">
                <a16:creationId xmlns:a16="http://schemas.microsoft.com/office/drawing/2014/main" id="{AF436740-27BC-43CD-85A3-930EE30AEB60}"/>
              </a:ext>
            </a:extLst>
          </p:cNvPr>
          <p:cNvSpPr/>
          <p:nvPr/>
        </p:nvSpPr>
        <p:spPr>
          <a:xfrm flipH="1">
            <a:off x="8027581" y="1899183"/>
            <a:ext cx="1734877" cy="67629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Cloud 16">
            <a:extLst>
              <a:ext uri="{FF2B5EF4-FFF2-40B4-BE49-F238E27FC236}">
                <a16:creationId xmlns:a16="http://schemas.microsoft.com/office/drawing/2014/main" id="{CBE0AB7B-9E71-4EB8-9075-CA9C0CADEA0F}"/>
              </a:ext>
            </a:extLst>
          </p:cNvPr>
          <p:cNvSpPr/>
          <p:nvPr/>
        </p:nvSpPr>
        <p:spPr>
          <a:xfrm>
            <a:off x="4685418" y="5140690"/>
            <a:ext cx="3615069" cy="1532787"/>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9467A4B4-F148-49D2-95F2-6906A28EBA1E}"/>
              </a:ext>
            </a:extLst>
          </p:cNvPr>
          <p:cNvSpPr txBox="1"/>
          <p:nvPr/>
        </p:nvSpPr>
        <p:spPr>
          <a:xfrm>
            <a:off x="5032744" y="5692920"/>
            <a:ext cx="316850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dirty="0"/>
              <a:t>Effectiveness of the policy ???</a:t>
            </a:r>
          </a:p>
        </p:txBody>
      </p:sp>
      <p:sp>
        <p:nvSpPr>
          <p:cNvPr id="19" name="Lightning Bolt 18">
            <a:extLst>
              <a:ext uri="{FF2B5EF4-FFF2-40B4-BE49-F238E27FC236}">
                <a16:creationId xmlns:a16="http://schemas.microsoft.com/office/drawing/2014/main" id="{556B03C5-663F-4D34-B604-05F2506AD0B5}"/>
              </a:ext>
            </a:extLst>
          </p:cNvPr>
          <p:cNvSpPr/>
          <p:nvPr/>
        </p:nvSpPr>
        <p:spPr>
          <a:xfrm rot="5400000">
            <a:off x="6666802" y="3856553"/>
            <a:ext cx="747635" cy="932311"/>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Lightning Bolt 19">
            <a:extLst>
              <a:ext uri="{FF2B5EF4-FFF2-40B4-BE49-F238E27FC236}">
                <a16:creationId xmlns:a16="http://schemas.microsoft.com/office/drawing/2014/main" id="{E8979500-9EF5-483E-BB7C-D73E8AC1E5CD}"/>
              </a:ext>
            </a:extLst>
          </p:cNvPr>
          <p:cNvSpPr/>
          <p:nvPr/>
        </p:nvSpPr>
        <p:spPr>
          <a:xfrm>
            <a:off x="5103628" y="3947080"/>
            <a:ext cx="992372" cy="797442"/>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847302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BF8E-33EE-400C-A750-648A27A48BB1}"/>
              </a:ext>
            </a:extLst>
          </p:cNvPr>
          <p:cNvSpPr>
            <a:spLocks noGrp="1"/>
          </p:cNvSpPr>
          <p:nvPr>
            <p:ph type="title"/>
          </p:nvPr>
        </p:nvSpPr>
        <p:spPr>
          <a:xfrm>
            <a:off x="838200" y="384671"/>
            <a:ext cx="10515600" cy="723446"/>
          </a:xfrm>
        </p:spPr>
        <p:txBody>
          <a:bodyPr>
            <a:noAutofit/>
          </a:bodyPr>
          <a:lstStyle/>
          <a:p>
            <a:pPr algn="ctr"/>
            <a:r>
              <a:rPr lang="en-IN" sz="3200" dirty="0">
                <a:latin typeface="Aharoni" panose="02010803020104030203" pitchFamily="2" charset="-79"/>
                <a:cs typeface="Aharoni" panose="02010803020104030203" pitchFamily="2" charset="-79"/>
              </a:rPr>
              <a:t>Effects on banning construction activities and Dirty fuel based Industries on NO2</a:t>
            </a:r>
          </a:p>
        </p:txBody>
      </p:sp>
      <p:sp>
        <p:nvSpPr>
          <p:cNvPr id="4" name="Date Placeholder 3">
            <a:extLst>
              <a:ext uri="{FF2B5EF4-FFF2-40B4-BE49-F238E27FC236}">
                <a16:creationId xmlns:a16="http://schemas.microsoft.com/office/drawing/2014/main" id="{69A702E0-DAA8-42DB-B57D-3B4C9C41985A}"/>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B8170043-216B-47B1-A07C-008477FC7CA7}"/>
              </a:ext>
            </a:extLst>
          </p:cNvPr>
          <p:cNvSpPr>
            <a:spLocks noGrp="1"/>
          </p:cNvSpPr>
          <p:nvPr>
            <p:ph type="sldNum" sz="quarter" idx="12"/>
          </p:nvPr>
        </p:nvSpPr>
        <p:spPr/>
        <p:txBody>
          <a:bodyPr/>
          <a:lstStyle/>
          <a:p>
            <a:fld id="{8B0182F0-7576-448F-A013-537382251BB6}" type="slidenum">
              <a:rPr lang="en-IN" smtClean="0"/>
              <a:t>40</a:t>
            </a:fld>
            <a:endParaRPr lang="en-IN"/>
          </a:p>
        </p:txBody>
      </p:sp>
      <p:sp>
        <p:nvSpPr>
          <p:cNvPr id="6" name="TextBox 5">
            <a:extLst>
              <a:ext uri="{FF2B5EF4-FFF2-40B4-BE49-F238E27FC236}">
                <a16:creationId xmlns:a16="http://schemas.microsoft.com/office/drawing/2014/main" id="{9634CD8D-9C8E-4D0A-8BC9-E0B7A6471AE5}"/>
              </a:ext>
            </a:extLst>
          </p:cNvPr>
          <p:cNvSpPr txBox="1"/>
          <p:nvPr/>
        </p:nvSpPr>
        <p:spPr>
          <a:xfrm>
            <a:off x="8610600" y="3027882"/>
            <a:ext cx="1775792" cy="369332"/>
          </a:xfrm>
          <a:prstGeom prst="rect">
            <a:avLst/>
          </a:prstGeom>
          <a:noFill/>
        </p:spPr>
        <p:txBody>
          <a:bodyPr wrap="square" rtlCol="0">
            <a:spAutoFit/>
          </a:bodyPr>
          <a:lstStyle/>
          <a:p>
            <a:r>
              <a:rPr lang="en-IN" b="1" dirty="0"/>
              <a:t>Mandir Marg</a:t>
            </a:r>
          </a:p>
        </p:txBody>
      </p:sp>
      <p:sp>
        <p:nvSpPr>
          <p:cNvPr id="7" name="TextBox 6">
            <a:extLst>
              <a:ext uri="{FF2B5EF4-FFF2-40B4-BE49-F238E27FC236}">
                <a16:creationId xmlns:a16="http://schemas.microsoft.com/office/drawing/2014/main" id="{87ACF3A5-40FC-4C88-BE5A-DADD64AD6311}"/>
              </a:ext>
            </a:extLst>
          </p:cNvPr>
          <p:cNvSpPr txBox="1"/>
          <p:nvPr/>
        </p:nvSpPr>
        <p:spPr>
          <a:xfrm>
            <a:off x="2257959" y="4616805"/>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24580" name="Picture 4">
            <a:extLst>
              <a:ext uri="{FF2B5EF4-FFF2-40B4-BE49-F238E27FC236}">
                <a16:creationId xmlns:a16="http://schemas.microsoft.com/office/drawing/2014/main" id="{05F9B357-82AD-4472-9A5A-620524C63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349"/>
          <a:stretch/>
        </p:blipFill>
        <p:spPr bwMode="auto">
          <a:xfrm>
            <a:off x="6807809" y="3628050"/>
            <a:ext cx="4995151" cy="29108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AB9FE30-FC98-4538-871D-39AF72557647}"/>
              </a:ext>
            </a:extLst>
          </p:cNvPr>
          <p:cNvPicPr>
            <a:picLocks noChangeAspect="1"/>
          </p:cNvPicPr>
          <p:nvPr/>
        </p:nvPicPr>
        <p:blipFill rotWithShape="1">
          <a:blip r:embed="rId3">
            <a:extLst>
              <a:ext uri="{28A0092B-C50C-407E-A947-70E740481C1C}">
                <a14:useLocalDpi xmlns:a14="http://schemas.microsoft.com/office/drawing/2010/main" val="0"/>
              </a:ext>
            </a:extLst>
          </a:blip>
          <a:srcRect r="44233"/>
          <a:stretch/>
        </p:blipFill>
        <p:spPr>
          <a:xfrm>
            <a:off x="490640" y="1515105"/>
            <a:ext cx="5192640" cy="3011170"/>
          </a:xfrm>
          <a:prstGeom prst="rect">
            <a:avLst/>
          </a:prstGeom>
        </p:spPr>
      </p:pic>
    </p:spTree>
    <p:extLst>
      <p:ext uri="{BB962C8B-B14F-4D97-AF65-F5344CB8AC3E}">
        <p14:creationId xmlns:p14="http://schemas.microsoft.com/office/powerpoint/2010/main" val="223650693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BF8E-33EE-400C-A750-648A27A48BB1}"/>
              </a:ext>
            </a:extLst>
          </p:cNvPr>
          <p:cNvSpPr>
            <a:spLocks noGrp="1"/>
          </p:cNvSpPr>
          <p:nvPr>
            <p:ph type="title"/>
          </p:nvPr>
        </p:nvSpPr>
        <p:spPr>
          <a:xfrm>
            <a:off x="781502" y="211087"/>
            <a:ext cx="10515600" cy="723446"/>
          </a:xfrm>
        </p:spPr>
        <p:txBody>
          <a:bodyPr>
            <a:noAutofit/>
          </a:bodyPr>
          <a:lstStyle/>
          <a:p>
            <a:pPr algn="ctr"/>
            <a:r>
              <a:rPr lang="en-US" sz="3200" dirty="0">
                <a:latin typeface="Aharoni" panose="02010803020104030203" pitchFamily="2" charset="-79"/>
                <a:cs typeface="Aharoni" panose="02010803020104030203" pitchFamily="2" charset="-79"/>
              </a:rPr>
              <a:t>Effects on banning construction activities and Dirty fuel based Industries on </a:t>
            </a:r>
            <a:r>
              <a:rPr lang="en-IN" sz="3200" dirty="0">
                <a:latin typeface="Aharoni" panose="02010803020104030203" pitchFamily="2" charset="-79"/>
                <a:cs typeface="Aharoni" panose="02010803020104030203" pitchFamily="2" charset="-79"/>
              </a:rPr>
              <a:t>SO2</a:t>
            </a:r>
          </a:p>
        </p:txBody>
      </p:sp>
      <p:sp>
        <p:nvSpPr>
          <p:cNvPr id="4" name="Date Placeholder 3">
            <a:extLst>
              <a:ext uri="{FF2B5EF4-FFF2-40B4-BE49-F238E27FC236}">
                <a16:creationId xmlns:a16="http://schemas.microsoft.com/office/drawing/2014/main" id="{69A702E0-DAA8-42DB-B57D-3B4C9C41985A}"/>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B8170043-216B-47B1-A07C-008477FC7CA7}"/>
              </a:ext>
            </a:extLst>
          </p:cNvPr>
          <p:cNvSpPr>
            <a:spLocks noGrp="1"/>
          </p:cNvSpPr>
          <p:nvPr>
            <p:ph type="sldNum" sz="quarter" idx="12"/>
          </p:nvPr>
        </p:nvSpPr>
        <p:spPr/>
        <p:txBody>
          <a:bodyPr/>
          <a:lstStyle/>
          <a:p>
            <a:fld id="{8B0182F0-7576-448F-A013-537382251BB6}" type="slidenum">
              <a:rPr lang="en-IN" smtClean="0"/>
              <a:t>41</a:t>
            </a:fld>
            <a:endParaRPr lang="en-IN"/>
          </a:p>
        </p:txBody>
      </p:sp>
      <p:sp>
        <p:nvSpPr>
          <p:cNvPr id="6" name="TextBox 5">
            <a:extLst>
              <a:ext uri="{FF2B5EF4-FFF2-40B4-BE49-F238E27FC236}">
                <a16:creationId xmlns:a16="http://schemas.microsoft.com/office/drawing/2014/main" id="{9634CD8D-9C8E-4D0A-8BC9-E0B7A6471AE5}"/>
              </a:ext>
            </a:extLst>
          </p:cNvPr>
          <p:cNvSpPr txBox="1"/>
          <p:nvPr/>
        </p:nvSpPr>
        <p:spPr>
          <a:xfrm>
            <a:off x="9094304" y="3059668"/>
            <a:ext cx="1775792" cy="369332"/>
          </a:xfrm>
          <a:prstGeom prst="rect">
            <a:avLst/>
          </a:prstGeom>
          <a:noFill/>
        </p:spPr>
        <p:txBody>
          <a:bodyPr wrap="square" rtlCol="0">
            <a:spAutoFit/>
          </a:bodyPr>
          <a:lstStyle/>
          <a:p>
            <a:r>
              <a:rPr lang="en-IN" b="1" dirty="0"/>
              <a:t>Mandir Marg</a:t>
            </a:r>
          </a:p>
        </p:txBody>
      </p:sp>
      <p:sp>
        <p:nvSpPr>
          <p:cNvPr id="7" name="TextBox 6">
            <a:extLst>
              <a:ext uri="{FF2B5EF4-FFF2-40B4-BE49-F238E27FC236}">
                <a16:creationId xmlns:a16="http://schemas.microsoft.com/office/drawing/2014/main" id="{87ACF3A5-40FC-4C88-BE5A-DADD64AD6311}"/>
              </a:ext>
            </a:extLst>
          </p:cNvPr>
          <p:cNvSpPr txBox="1"/>
          <p:nvPr/>
        </p:nvSpPr>
        <p:spPr>
          <a:xfrm>
            <a:off x="2209800" y="4400798"/>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19460" name="Picture 4">
            <a:extLst>
              <a:ext uri="{FF2B5EF4-FFF2-40B4-BE49-F238E27FC236}">
                <a16:creationId xmlns:a16="http://schemas.microsoft.com/office/drawing/2014/main" id="{3199668A-418E-4F0A-A231-921396DFD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3767"/>
          <a:stretch/>
        </p:blipFill>
        <p:spPr bwMode="auto">
          <a:xfrm>
            <a:off x="7042193" y="3628660"/>
            <a:ext cx="5073154" cy="30842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AD56956-2F78-4632-86DB-38E692B1CB8B}"/>
              </a:ext>
            </a:extLst>
          </p:cNvPr>
          <p:cNvPicPr>
            <a:picLocks noChangeAspect="1"/>
          </p:cNvPicPr>
          <p:nvPr/>
        </p:nvPicPr>
        <p:blipFill rotWithShape="1">
          <a:blip r:embed="rId3">
            <a:extLst>
              <a:ext uri="{28A0092B-C50C-407E-A947-70E740481C1C}">
                <a14:useLocalDpi xmlns:a14="http://schemas.microsoft.com/office/drawing/2010/main" val="0"/>
              </a:ext>
            </a:extLst>
          </a:blip>
          <a:srcRect r="36896"/>
          <a:stretch/>
        </p:blipFill>
        <p:spPr>
          <a:xfrm>
            <a:off x="364544" y="1627573"/>
            <a:ext cx="5731456" cy="2864190"/>
          </a:xfrm>
          <a:prstGeom prst="rect">
            <a:avLst/>
          </a:prstGeom>
        </p:spPr>
      </p:pic>
    </p:spTree>
    <p:extLst>
      <p:ext uri="{BB962C8B-B14F-4D97-AF65-F5344CB8AC3E}">
        <p14:creationId xmlns:p14="http://schemas.microsoft.com/office/powerpoint/2010/main" val="54241309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EC78-C737-4F2B-A78D-7C9756CB5750}"/>
              </a:ext>
            </a:extLst>
          </p:cNvPr>
          <p:cNvSpPr>
            <a:spLocks noGrp="1"/>
          </p:cNvSpPr>
          <p:nvPr>
            <p:ph type="title"/>
          </p:nvPr>
        </p:nvSpPr>
        <p:spPr>
          <a:xfrm>
            <a:off x="838200" y="132318"/>
            <a:ext cx="10515600" cy="708932"/>
          </a:xfrm>
        </p:spPr>
        <p:txBody>
          <a:bodyPr>
            <a:noAutofit/>
          </a:bodyPr>
          <a:lstStyle/>
          <a:p>
            <a:pPr algn="ctr"/>
            <a:r>
              <a:rPr lang="en-IN" sz="3200" dirty="0">
                <a:latin typeface="Aharoni" panose="02010803020104030203" pitchFamily="2" charset="-79"/>
                <a:cs typeface="Aharoni" panose="02010803020104030203" pitchFamily="2" charset="-79"/>
              </a:rPr>
              <a:t>Effects on banning construction activities, Dirty fuel based Industries and entry of Trucks on PM10</a:t>
            </a:r>
          </a:p>
        </p:txBody>
      </p:sp>
      <p:sp>
        <p:nvSpPr>
          <p:cNvPr id="4" name="Date Placeholder 3">
            <a:extLst>
              <a:ext uri="{FF2B5EF4-FFF2-40B4-BE49-F238E27FC236}">
                <a16:creationId xmlns:a16="http://schemas.microsoft.com/office/drawing/2014/main" id="{CF68D114-88D7-4F8D-AC5D-CD0BEA63BEEC}"/>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F11CDF4F-CDC9-4106-9E8B-EE6A0F2F7BC4}"/>
              </a:ext>
            </a:extLst>
          </p:cNvPr>
          <p:cNvSpPr>
            <a:spLocks noGrp="1"/>
          </p:cNvSpPr>
          <p:nvPr>
            <p:ph type="sldNum" sz="quarter" idx="12"/>
          </p:nvPr>
        </p:nvSpPr>
        <p:spPr/>
        <p:txBody>
          <a:bodyPr/>
          <a:lstStyle/>
          <a:p>
            <a:fld id="{8B0182F0-7576-448F-A013-537382251BB6}" type="slidenum">
              <a:rPr lang="en-IN" smtClean="0"/>
              <a:t>42</a:t>
            </a:fld>
            <a:endParaRPr lang="en-IN"/>
          </a:p>
        </p:txBody>
      </p:sp>
      <p:sp>
        <p:nvSpPr>
          <p:cNvPr id="6" name="TextBox 5">
            <a:extLst>
              <a:ext uri="{FF2B5EF4-FFF2-40B4-BE49-F238E27FC236}">
                <a16:creationId xmlns:a16="http://schemas.microsoft.com/office/drawing/2014/main" id="{41FD638B-7A19-4946-8CC0-C21912BB43E9}"/>
              </a:ext>
            </a:extLst>
          </p:cNvPr>
          <p:cNvSpPr txBox="1"/>
          <p:nvPr/>
        </p:nvSpPr>
        <p:spPr>
          <a:xfrm>
            <a:off x="8610600" y="2817166"/>
            <a:ext cx="1775792" cy="369332"/>
          </a:xfrm>
          <a:prstGeom prst="rect">
            <a:avLst/>
          </a:prstGeom>
          <a:noFill/>
        </p:spPr>
        <p:txBody>
          <a:bodyPr wrap="square" rtlCol="0">
            <a:spAutoFit/>
          </a:bodyPr>
          <a:lstStyle/>
          <a:p>
            <a:r>
              <a:rPr lang="en-IN" b="1" dirty="0"/>
              <a:t>Mandir Marg</a:t>
            </a:r>
          </a:p>
        </p:txBody>
      </p:sp>
      <p:sp>
        <p:nvSpPr>
          <p:cNvPr id="7" name="TextBox 6">
            <a:extLst>
              <a:ext uri="{FF2B5EF4-FFF2-40B4-BE49-F238E27FC236}">
                <a16:creationId xmlns:a16="http://schemas.microsoft.com/office/drawing/2014/main" id="{7324F676-4EFD-47E5-9C4F-33995445839F}"/>
              </a:ext>
            </a:extLst>
          </p:cNvPr>
          <p:cNvSpPr txBox="1"/>
          <p:nvPr/>
        </p:nvSpPr>
        <p:spPr>
          <a:xfrm>
            <a:off x="2209800" y="4379656"/>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10" name="Picture 9">
            <a:extLst>
              <a:ext uri="{FF2B5EF4-FFF2-40B4-BE49-F238E27FC236}">
                <a16:creationId xmlns:a16="http://schemas.microsoft.com/office/drawing/2014/main" id="{2A2FFBBB-9AEF-4E9C-9F57-313780FD6CB5}"/>
              </a:ext>
            </a:extLst>
          </p:cNvPr>
          <p:cNvPicPr>
            <a:picLocks noChangeAspect="1"/>
          </p:cNvPicPr>
          <p:nvPr/>
        </p:nvPicPr>
        <p:blipFill rotWithShape="1">
          <a:blip r:embed="rId2">
            <a:extLst>
              <a:ext uri="{28A0092B-C50C-407E-A947-70E740481C1C}">
                <a14:useLocalDpi xmlns:a14="http://schemas.microsoft.com/office/drawing/2010/main" val="0"/>
              </a:ext>
            </a:extLst>
          </a:blip>
          <a:srcRect r="45059"/>
          <a:stretch/>
        </p:blipFill>
        <p:spPr>
          <a:xfrm>
            <a:off x="307377" y="1304290"/>
            <a:ext cx="4772254" cy="3075366"/>
          </a:xfrm>
          <a:prstGeom prst="rect">
            <a:avLst/>
          </a:prstGeom>
        </p:spPr>
      </p:pic>
      <p:pic>
        <p:nvPicPr>
          <p:cNvPr id="11266" name="Picture 2">
            <a:extLst>
              <a:ext uri="{FF2B5EF4-FFF2-40B4-BE49-F238E27FC236}">
                <a16:creationId xmlns:a16="http://schemas.microsoft.com/office/drawing/2014/main" id="{6F0493AB-146D-456A-983D-A6F5DCC006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450"/>
          <a:stretch/>
        </p:blipFill>
        <p:spPr bwMode="auto">
          <a:xfrm>
            <a:off x="6577862" y="3186498"/>
            <a:ext cx="5334980" cy="364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82800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EC78-C737-4F2B-A78D-7C9756CB5750}"/>
              </a:ext>
            </a:extLst>
          </p:cNvPr>
          <p:cNvSpPr>
            <a:spLocks noGrp="1"/>
          </p:cNvSpPr>
          <p:nvPr>
            <p:ph type="title"/>
          </p:nvPr>
        </p:nvSpPr>
        <p:spPr>
          <a:xfrm>
            <a:off x="838200" y="371137"/>
            <a:ext cx="10515600" cy="708932"/>
          </a:xfrm>
        </p:spPr>
        <p:txBody>
          <a:bodyPr>
            <a:noAutofit/>
          </a:bodyPr>
          <a:lstStyle/>
          <a:p>
            <a:pPr algn="ctr"/>
            <a:r>
              <a:rPr lang="en-US" sz="3200" dirty="0">
                <a:latin typeface="Aharoni" panose="02010803020104030203" pitchFamily="2" charset="-79"/>
                <a:cs typeface="Aharoni" panose="02010803020104030203" pitchFamily="2" charset="-79"/>
              </a:rPr>
              <a:t>Effects on banning construction activities, Dirty fuel based Industries and entry of Trucks on </a:t>
            </a:r>
            <a:r>
              <a:rPr lang="en-IN" sz="3200" dirty="0">
                <a:latin typeface="Aharoni" panose="02010803020104030203" pitchFamily="2" charset="-79"/>
                <a:cs typeface="Aharoni" panose="02010803020104030203" pitchFamily="2" charset="-79"/>
              </a:rPr>
              <a:t>PM2.5</a:t>
            </a:r>
          </a:p>
        </p:txBody>
      </p:sp>
      <p:sp>
        <p:nvSpPr>
          <p:cNvPr id="4" name="Date Placeholder 3">
            <a:extLst>
              <a:ext uri="{FF2B5EF4-FFF2-40B4-BE49-F238E27FC236}">
                <a16:creationId xmlns:a16="http://schemas.microsoft.com/office/drawing/2014/main" id="{CF68D114-88D7-4F8D-AC5D-CD0BEA63BEEC}"/>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F11CDF4F-CDC9-4106-9E8B-EE6A0F2F7BC4}"/>
              </a:ext>
            </a:extLst>
          </p:cNvPr>
          <p:cNvSpPr>
            <a:spLocks noGrp="1"/>
          </p:cNvSpPr>
          <p:nvPr>
            <p:ph type="sldNum" sz="quarter" idx="12"/>
          </p:nvPr>
        </p:nvSpPr>
        <p:spPr/>
        <p:txBody>
          <a:bodyPr/>
          <a:lstStyle/>
          <a:p>
            <a:fld id="{8B0182F0-7576-448F-A013-537382251BB6}" type="slidenum">
              <a:rPr lang="en-IN" smtClean="0"/>
              <a:t>43</a:t>
            </a:fld>
            <a:endParaRPr lang="en-IN"/>
          </a:p>
        </p:txBody>
      </p:sp>
      <p:sp>
        <p:nvSpPr>
          <p:cNvPr id="6" name="TextBox 5">
            <a:extLst>
              <a:ext uri="{FF2B5EF4-FFF2-40B4-BE49-F238E27FC236}">
                <a16:creationId xmlns:a16="http://schemas.microsoft.com/office/drawing/2014/main" id="{41FD638B-7A19-4946-8CC0-C21912BB43E9}"/>
              </a:ext>
            </a:extLst>
          </p:cNvPr>
          <p:cNvSpPr txBox="1"/>
          <p:nvPr/>
        </p:nvSpPr>
        <p:spPr>
          <a:xfrm>
            <a:off x="8206408" y="3429000"/>
            <a:ext cx="1775792" cy="369332"/>
          </a:xfrm>
          <a:prstGeom prst="rect">
            <a:avLst/>
          </a:prstGeom>
          <a:noFill/>
        </p:spPr>
        <p:txBody>
          <a:bodyPr wrap="square" rtlCol="0">
            <a:spAutoFit/>
          </a:bodyPr>
          <a:lstStyle/>
          <a:p>
            <a:r>
              <a:rPr lang="en-IN" b="1" dirty="0"/>
              <a:t>Mandir Marg</a:t>
            </a:r>
          </a:p>
        </p:txBody>
      </p:sp>
      <p:sp>
        <p:nvSpPr>
          <p:cNvPr id="7" name="TextBox 6">
            <a:extLst>
              <a:ext uri="{FF2B5EF4-FFF2-40B4-BE49-F238E27FC236}">
                <a16:creationId xmlns:a16="http://schemas.microsoft.com/office/drawing/2014/main" id="{7324F676-4EFD-47E5-9C4F-33995445839F}"/>
              </a:ext>
            </a:extLst>
          </p:cNvPr>
          <p:cNvSpPr txBox="1"/>
          <p:nvPr/>
        </p:nvSpPr>
        <p:spPr>
          <a:xfrm>
            <a:off x="2209800" y="4840514"/>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11" name="Picture 10">
            <a:extLst>
              <a:ext uri="{FF2B5EF4-FFF2-40B4-BE49-F238E27FC236}">
                <a16:creationId xmlns:a16="http://schemas.microsoft.com/office/drawing/2014/main" id="{3DE0B485-5FBE-4B39-9ACE-91170F5C8569}"/>
              </a:ext>
            </a:extLst>
          </p:cNvPr>
          <p:cNvPicPr>
            <a:picLocks noChangeAspect="1"/>
          </p:cNvPicPr>
          <p:nvPr/>
        </p:nvPicPr>
        <p:blipFill rotWithShape="1">
          <a:blip r:embed="rId2">
            <a:extLst>
              <a:ext uri="{28A0092B-C50C-407E-A947-70E740481C1C}">
                <a14:useLocalDpi xmlns:a14="http://schemas.microsoft.com/office/drawing/2010/main" val="0"/>
              </a:ext>
            </a:extLst>
          </a:blip>
          <a:srcRect r="44699"/>
          <a:stretch/>
        </p:blipFill>
        <p:spPr>
          <a:xfrm>
            <a:off x="226969" y="1532053"/>
            <a:ext cx="4952216" cy="3170575"/>
          </a:xfrm>
          <a:prstGeom prst="rect">
            <a:avLst/>
          </a:prstGeom>
        </p:spPr>
      </p:pic>
      <p:pic>
        <p:nvPicPr>
          <p:cNvPr id="13314" name="Picture 2">
            <a:extLst>
              <a:ext uri="{FF2B5EF4-FFF2-40B4-BE49-F238E27FC236}">
                <a16:creationId xmlns:a16="http://schemas.microsoft.com/office/drawing/2014/main" id="{726E5C68-7682-4861-AF5B-153FFA9290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326"/>
          <a:stretch/>
        </p:blipFill>
        <p:spPr bwMode="auto">
          <a:xfrm>
            <a:off x="6776969" y="3927475"/>
            <a:ext cx="4952216"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5757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EC78-C737-4F2B-A78D-7C9756CB5750}"/>
              </a:ext>
            </a:extLst>
          </p:cNvPr>
          <p:cNvSpPr>
            <a:spLocks noGrp="1"/>
          </p:cNvSpPr>
          <p:nvPr>
            <p:ph type="title"/>
          </p:nvPr>
        </p:nvSpPr>
        <p:spPr>
          <a:xfrm>
            <a:off x="838200" y="442847"/>
            <a:ext cx="10515600" cy="708932"/>
          </a:xfrm>
        </p:spPr>
        <p:txBody>
          <a:bodyPr>
            <a:noAutofit/>
          </a:bodyPr>
          <a:lstStyle/>
          <a:p>
            <a:pPr algn="ctr"/>
            <a:r>
              <a:rPr lang="en-US" sz="3200" dirty="0">
                <a:latin typeface="Aharoni" panose="02010803020104030203" pitchFamily="2" charset="-79"/>
                <a:cs typeface="Aharoni" panose="02010803020104030203" pitchFamily="2" charset="-79"/>
              </a:rPr>
              <a:t>Effects on banning construction activities, Dirty fuel based Industries and entry of Trucks on </a:t>
            </a:r>
            <a:r>
              <a:rPr lang="en-IN" sz="3200" dirty="0">
                <a:latin typeface="Aharoni" panose="02010803020104030203" pitchFamily="2" charset="-79"/>
                <a:cs typeface="Aharoni" panose="02010803020104030203" pitchFamily="2" charset="-79"/>
              </a:rPr>
              <a:t>NO2</a:t>
            </a:r>
          </a:p>
        </p:txBody>
      </p:sp>
      <p:sp>
        <p:nvSpPr>
          <p:cNvPr id="4" name="Date Placeholder 3">
            <a:extLst>
              <a:ext uri="{FF2B5EF4-FFF2-40B4-BE49-F238E27FC236}">
                <a16:creationId xmlns:a16="http://schemas.microsoft.com/office/drawing/2014/main" id="{CF68D114-88D7-4F8D-AC5D-CD0BEA63BEEC}"/>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F11CDF4F-CDC9-4106-9E8B-EE6A0F2F7BC4}"/>
              </a:ext>
            </a:extLst>
          </p:cNvPr>
          <p:cNvSpPr>
            <a:spLocks noGrp="1"/>
          </p:cNvSpPr>
          <p:nvPr>
            <p:ph type="sldNum" sz="quarter" idx="12"/>
          </p:nvPr>
        </p:nvSpPr>
        <p:spPr/>
        <p:txBody>
          <a:bodyPr/>
          <a:lstStyle/>
          <a:p>
            <a:fld id="{8B0182F0-7576-448F-A013-537382251BB6}" type="slidenum">
              <a:rPr lang="en-IN" smtClean="0"/>
              <a:t>44</a:t>
            </a:fld>
            <a:endParaRPr lang="en-IN"/>
          </a:p>
        </p:txBody>
      </p:sp>
      <p:sp>
        <p:nvSpPr>
          <p:cNvPr id="6" name="TextBox 5">
            <a:extLst>
              <a:ext uri="{FF2B5EF4-FFF2-40B4-BE49-F238E27FC236}">
                <a16:creationId xmlns:a16="http://schemas.microsoft.com/office/drawing/2014/main" id="{41FD638B-7A19-4946-8CC0-C21912BB43E9}"/>
              </a:ext>
            </a:extLst>
          </p:cNvPr>
          <p:cNvSpPr txBox="1"/>
          <p:nvPr/>
        </p:nvSpPr>
        <p:spPr>
          <a:xfrm>
            <a:off x="8865704" y="3552630"/>
            <a:ext cx="1775792" cy="369332"/>
          </a:xfrm>
          <a:prstGeom prst="rect">
            <a:avLst/>
          </a:prstGeom>
          <a:noFill/>
        </p:spPr>
        <p:txBody>
          <a:bodyPr wrap="square" rtlCol="0">
            <a:spAutoFit/>
          </a:bodyPr>
          <a:lstStyle/>
          <a:p>
            <a:r>
              <a:rPr lang="en-IN" b="1" dirty="0"/>
              <a:t>Mandir Marg</a:t>
            </a:r>
          </a:p>
        </p:txBody>
      </p:sp>
      <p:sp>
        <p:nvSpPr>
          <p:cNvPr id="7" name="TextBox 6">
            <a:extLst>
              <a:ext uri="{FF2B5EF4-FFF2-40B4-BE49-F238E27FC236}">
                <a16:creationId xmlns:a16="http://schemas.microsoft.com/office/drawing/2014/main" id="{7324F676-4EFD-47E5-9C4F-33995445839F}"/>
              </a:ext>
            </a:extLst>
          </p:cNvPr>
          <p:cNvSpPr txBox="1"/>
          <p:nvPr/>
        </p:nvSpPr>
        <p:spPr>
          <a:xfrm>
            <a:off x="2209800" y="4759940"/>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10" name="Picture 2">
            <a:extLst>
              <a:ext uri="{FF2B5EF4-FFF2-40B4-BE49-F238E27FC236}">
                <a16:creationId xmlns:a16="http://schemas.microsoft.com/office/drawing/2014/main" id="{6A5B19AE-CC95-4210-8BAB-A661E515B6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0454"/>
          <a:stretch/>
        </p:blipFill>
        <p:spPr bwMode="auto">
          <a:xfrm>
            <a:off x="6807811" y="4058487"/>
            <a:ext cx="5562458" cy="2799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EACC58-4ADD-463F-8496-23015E9AD35C}"/>
              </a:ext>
            </a:extLst>
          </p:cNvPr>
          <p:cNvPicPr>
            <a:picLocks noChangeAspect="1"/>
          </p:cNvPicPr>
          <p:nvPr/>
        </p:nvPicPr>
        <p:blipFill rotWithShape="1">
          <a:blip r:embed="rId3">
            <a:extLst>
              <a:ext uri="{28A0092B-C50C-407E-A947-70E740481C1C}">
                <a14:useLocalDpi xmlns:a14="http://schemas.microsoft.com/office/drawing/2010/main" val="0"/>
              </a:ext>
            </a:extLst>
          </a:blip>
          <a:srcRect r="44863"/>
          <a:stretch/>
        </p:blipFill>
        <p:spPr>
          <a:xfrm>
            <a:off x="243256" y="1669925"/>
            <a:ext cx="5140935" cy="3080712"/>
          </a:xfrm>
          <a:prstGeom prst="rect">
            <a:avLst/>
          </a:prstGeom>
        </p:spPr>
      </p:pic>
    </p:spTree>
    <p:extLst>
      <p:ext uri="{BB962C8B-B14F-4D97-AF65-F5344CB8AC3E}">
        <p14:creationId xmlns:p14="http://schemas.microsoft.com/office/powerpoint/2010/main" val="292932772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EC78-C737-4F2B-A78D-7C9756CB5750}"/>
              </a:ext>
            </a:extLst>
          </p:cNvPr>
          <p:cNvSpPr>
            <a:spLocks noGrp="1"/>
          </p:cNvSpPr>
          <p:nvPr>
            <p:ph type="title"/>
          </p:nvPr>
        </p:nvSpPr>
        <p:spPr>
          <a:xfrm>
            <a:off x="838200" y="132318"/>
            <a:ext cx="10515600" cy="708932"/>
          </a:xfrm>
        </p:spPr>
        <p:txBody>
          <a:bodyPr>
            <a:noAutofit/>
          </a:bodyPr>
          <a:lstStyle/>
          <a:p>
            <a:pPr algn="ctr"/>
            <a:r>
              <a:rPr lang="en-US" sz="3200" dirty="0">
                <a:latin typeface="Aharoni" panose="02010803020104030203" pitchFamily="2" charset="-79"/>
                <a:cs typeface="Aharoni" panose="02010803020104030203" pitchFamily="2" charset="-79"/>
              </a:rPr>
              <a:t>Effects on banning construction activities, Dirty fuel based Industries and entry of Trucks on </a:t>
            </a:r>
            <a:r>
              <a:rPr lang="en-IN" sz="3200" dirty="0">
                <a:latin typeface="Aharoni" panose="02010803020104030203" pitchFamily="2" charset="-79"/>
                <a:cs typeface="Aharoni" panose="02010803020104030203" pitchFamily="2" charset="-79"/>
              </a:rPr>
              <a:t>SO2</a:t>
            </a:r>
          </a:p>
        </p:txBody>
      </p:sp>
      <p:sp>
        <p:nvSpPr>
          <p:cNvPr id="4" name="Date Placeholder 3">
            <a:extLst>
              <a:ext uri="{FF2B5EF4-FFF2-40B4-BE49-F238E27FC236}">
                <a16:creationId xmlns:a16="http://schemas.microsoft.com/office/drawing/2014/main" id="{CF68D114-88D7-4F8D-AC5D-CD0BEA63BEEC}"/>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F11CDF4F-CDC9-4106-9E8B-EE6A0F2F7BC4}"/>
              </a:ext>
            </a:extLst>
          </p:cNvPr>
          <p:cNvSpPr>
            <a:spLocks noGrp="1"/>
          </p:cNvSpPr>
          <p:nvPr>
            <p:ph type="sldNum" sz="quarter" idx="12"/>
          </p:nvPr>
        </p:nvSpPr>
        <p:spPr/>
        <p:txBody>
          <a:bodyPr/>
          <a:lstStyle/>
          <a:p>
            <a:fld id="{8B0182F0-7576-448F-A013-537382251BB6}" type="slidenum">
              <a:rPr lang="en-IN" smtClean="0"/>
              <a:t>45</a:t>
            </a:fld>
            <a:endParaRPr lang="en-IN"/>
          </a:p>
        </p:txBody>
      </p:sp>
      <p:sp>
        <p:nvSpPr>
          <p:cNvPr id="6" name="TextBox 5">
            <a:extLst>
              <a:ext uri="{FF2B5EF4-FFF2-40B4-BE49-F238E27FC236}">
                <a16:creationId xmlns:a16="http://schemas.microsoft.com/office/drawing/2014/main" id="{41FD638B-7A19-4946-8CC0-C21912BB43E9}"/>
              </a:ext>
            </a:extLst>
          </p:cNvPr>
          <p:cNvSpPr txBox="1"/>
          <p:nvPr/>
        </p:nvSpPr>
        <p:spPr>
          <a:xfrm>
            <a:off x="9094304" y="2953079"/>
            <a:ext cx="1775792" cy="369332"/>
          </a:xfrm>
          <a:prstGeom prst="rect">
            <a:avLst/>
          </a:prstGeom>
          <a:noFill/>
        </p:spPr>
        <p:txBody>
          <a:bodyPr wrap="square" rtlCol="0">
            <a:spAutoFit/>
          </a:bodyPr>
          <a:lstStyle/>
          <a:p>
            <a:r>
              <a:rPr lang="en-IN" b="1" dirty="0"/>
              <a:t>Mandir Marg</a:t>
            </a:r>
          </a:p>
        </p:txBody>
      </p:sp>
      <p:sp>
        <p:nvSpPr>
          <p:cNvPr id="7" name="TextBox 6">
            <a:extLst>
              <a:ext uri="{FF2B5EF4-FFF2-40B4-BE49-F238E27FC236}">
                <a16:creationId xmlns:a16="http://schemas.microsoft.com/office/drawing/2014/main" id="{7324F676-4EFD-47E5-9C4F-33995445839F}"/>
              </a:ext>
            </a:extLst>
          </p:cNvPr>
          <p:cNvSpPr txBox="1"/>
          <p:nvPr/>
        </p:nvSpPr>
        <p:spPr>
          <a:xfrm>
            <a:off x="1923398" y="4066254"/>
            <a:ext cx="1658002" cy="369332"/>
          </a:xfrm>
          <a:prstGeom prst="rect">
            <a:avLst/>
          </a:prstGeom>
          <a:noFill/>
        </p:spPr>
        <p:txBody>
          <a:bodyPr wrap="square" rtlCol="0">
            <a:spAutoFit/>
          </a:bodyPr>
          <a:lstStyle/>
          <a:p>
            <a:r>
              <a:rPr lang="en-IN" b="1" dirty="0"/>
              <a:t>Anand </a:t>
            </a:r>
            <a:r>
              <a:rPr lang="en-IN" b="1" dirty="0" err="1"/>
              <a:t>Vihar</a:t>
            </a:r>
            <a:endParaRPr lang="en-IN" b="1" dirty="0"/>
          </a:p>
        </p:txBody>
      </p:sp>
      <p:pic>
        <p:nvPicPr>
          <p:cNvPr id="18434" name="Picture 2">
            <a:extLst>
              <a:ext uri="{FF2B5EF4-FFF2-40B4-BE49-F238E27FC236}">
                <a16:creationId xmlns:a16="http://schemas.microsoft.com/office/drawing/2014/main" id="{2B6399C8-4BF3-4C8C-A483-1E17E48D9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3769"/>
          <a:stretch/>
        </p:blipFill>
        <p:spPr bwMode="auto">
          <a:xfrm>
            <a:off x="7162347" y="3535589"/>
            <a:ext cx="5029653" cy="31858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2A236BD-06CA-4442-8EEA-B5FE09004857}"/>
              </a:ext>
            </a:extLst>
          </p:cNvPr>
          <p:cNvPicPr>
            <a:picLocks noChangeAspect="1"/>
          </p:cNvPicPr>
          <p:nvPr/>
        </p:nvPicPr>
        <p:blipFill rotWithShape="1">
          <a:blip r:embed="rId3">
            <a:extLst>
              <a:ext uri="{28A0092B-C50C-407E-A947-70E740481C1C}">
                <a14:useLocalDpi xmlns:a14="http://schemas.microsoft.com/office/drawing/2010/main" val="0"/>
              </a:ext>
            </a:extLst>
          </a:blip>
          <a:srcRect r="46057"/>
          <a:stretch/>
        </p:blipFill>
        <p:spPr>
          <a:xfrm>
            <a:off x="1" y="1195967"/>
            <a:ext cx="5029653" cy="2700236"/>
          </a:xfrm>
          <a:prstGeom prst="rect">
            <a:avLst/>
          </a:prstGeom>
        </p:spPr>
      </p:pic>
    </p:spTree>
    <p:extLst>
      <p:ext uri="{BB962C8B-B14F-4D97-AF65-F5344CB8AC3E}">
        <p14:creationId xmlns:p14="http://schemas.microsoft.com/office/powerpoint/2010/main" val="372469100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E17D8B4-4DA2-4B16-9083-610B2808AEA5}"/>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C189E16-1736-45F0-82CC-98D92B2E4FD9}"/>
              </a:ext>
            </a:extLst>
          </p:cNvPr>
          <p:cNvSpPr>
            <a:spLocks noGrp="1"/>
          </p:cNvSpPr>
          <p:nvPr>
            <p:ph type="sldNum" sz="quarter" idx="12"/>
          </p:nvPr>
        </p:nvSpPr>
        <p:spPr/>
        <p:txBody>
          <a:bodyPr/>
          <a:lstStyle/>
          <a:p>
            <a:fld id="{8B0182F0-7576-448F-A013-537382251BB6}" type="slidenum">
              <a:rPr lang="en-IN" smtClean="0"/>
              <a:t>46</a:t>
            </a:fld>
            <a:endParaRPr lang="en-IN" dirty="0"/>
          </a:p>
        </p:txBody>
      </p:sp>
      <p:graphicFrame>
        <p:nvGraphicFramePr>
          <p:cNvPr id="6" name="Table 6">
            <a:extLst>
              <a:ext uri="{FF2B5EF4-FFF2-40B4-BE49-F238E27FC236}">
                <a16:creationId xmlns:a16="http://schemas.microsoft.com/office/drawing/2014/main" id="{9F55E7DC-911D-4658-AF46-DBD0F8E2CCBF}"/>
              </a:ext>
            </a:extLst>
          </p:cNvPr>
          <p:cNvGraphicFramePr>
            <a:graphicFrameLocks noGrp="1"/>
          </p:cNvGraphicFramePr>
          <p:nvPr>
            <p:extLst>
              <p:ext uri="{D42A27DB-BD31-4B8C-83A1-F6EECF244321}">
                <p14:modId xmlns:p14="http://schemas.microsoft.com/office/powerpoint/2010/main" val="2626440465"/>
              </p:ext>
            </p:extLst>
          </p:nvPr>
        </p:nvGraphicFramePr>
        <p:xfrm>
          <a:off x="645651" y="733506"/>
          <a:ext cx="11084232" cy="5532120"/>
        </p:xfrm>
        <a:graphic>
          <a:graphicData uri="http://schemas.openxmlformats.org/drawingml/2006/table">
            <a:tbl>
              <a:tblPr firstRow="1" bandRow="1">
                <a:tableStyleId>{5C22544A-7EE6-4342-B048-85BDC9FD1C3A}</a:tableStyleId>
              </a:tblPr>
              <a:tblGrid>
                <a:gridCol w="3694744">
                  <a:extLst>
                    <a:ext uri="{9D8B030D-6E8A-4147-A177-3AD203B41FA5}">
                      <a16:colId xmlns:a16="http://schemas.microsoft.com/office/drawing/2014/main" val="3869409441"/>
                    </a:ext>
                  </a:extLst>
                </a:gridCol>
                <a:gridCol w="3694744">
                  <a:extLst>
                    <a:ext uri="{9D8B030D-6E8A-4147-A177-3AD203B41FA5}">
                      <a16:colId xmlns:a16="http://schemas.microsoft.com/office/drawing/2014/main" val="3808448453"/>
                    </a:ext>
                  </a:extLst>
                </a:gridCol>
                <a:gridCol w="3694744">
                  <a:extLst>
                    <a:ext uri="{9D8B030D-6E8A-4147-A177-3AD203B41FA5}">
                      <a16:colId xmlns:a16="http://schemas.microsoft.com/office/drawing/2014/main" val="2796751377"/>
                    </a:ext>
                  </a:extLst>
                </a:gridCol>
              </a:tblGrid>
              <a:tr h="0">
                <a:tc>
                  <a:txBody>
                    <a:bodyPr/>
                    <a:lstStyle/>
                    <a:p>
                      <a:r>
                        <a:rPr lang="en-US" dirty="0"/>
                        <a:t>Policy</a:t>
                      </a:r>
                      <a:endParaRPr lang="en-IN" dirty="0"/>
                    </a:p>
                  </a:txBody>
                  <a:tcPr/>
                </a:tc>
                <a:tc>
                  <a:txBody>
                    <a:bodyPr/>
                    <a:lstStyle/>
                    <a:p>
                      <a:r>
                        <a:rPr lang="en-US" dirty="0"/>
                        <a:t>Pollutant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 Concentration Reduction (microgram/</a:t>
                      </a:r>
                      <a:r>
                        <a:rPr lang="en-IN" sz="1800" b="1" kern="1200" dirty="0">
                          <a:solidFill>
                            <a:schemeClr val="lt1"/>
                          </a:solidFill>
                          <a:effectLst/>
                          <a:latin typeface="+mn-lt"/>
                          <a:ea typeface="+mn-ea"/>
                          <a:cs typeface="+mn-cs"/>
                        </a:rPr>
                        <a:t>m</a:t>
                      </a:r>
                      <a:r>
                        <a:rPr lang="en-IN" sz="1800" b="1" kern="1200" baseline="30000" dirty="0">
                          <a:solidFill>
                            <a:schemeClr val="lt1"/>
                          </a:solidFill>
                          <a:effectLst/>
                          <a:latin typeface="+mn-lt"/>
                          <a:ea typeface="+mn-ea"/>
                          <a:cs typeface="+mn-cs"/>
                        </a:rPr>
                        <a:t>3</a:t>
                      </a:r>
                      <a:r>
                        <a:rPr lang="en-US" dirty="0"/>
                        <a:t>)</a:t>
                      </a:r>
                      <a:endParaRPr lang="en-IN" dirty="0"/>
                    </a:p>
                  </a:txBody>
                  <a:tcPr/>
                </a:tc>
                <a:extLst>
                  <a:ext uri="{0D108BD9-81ED-4DB2-BD59-A6C34878D82A}">
                    <a16:rowId xmlns:a16="http://schemas.microsoft.com/office/drawing/2014/main" val="3116026919"/>
                  </a:ext>
                </a:extLst>
              </a:tr>
              <a:tr h="370840">
                <a:tc>
                  <a:txBody>
                    <a:bodyPr/>
                    <a:lstStyle/>
                    <a:p>
                      <a:r>
                        <a:rPr lang="en-US" dirty="0"/>
                        <a:t>Banning Construction Activities</a:t>
                      </a:r>
                      <a:endParaRPr lang="en-IN" dirty="0"/>
                    </a:p>
                  </a:txBody>
                  <a:tcPr/>
                </a:tc>
                <a:tc>
                  <a:txBody>
                    <a:bodyPr/>
                    <a:lstStyle/>
                    <a:p>
                      <a:r>
                        <a:rPr lang="en-US" dirty="0"/>
                        <a:t>PM 10</a:t>
                      </a:r>
                      <a:endParaRPr lang="en-IN" dirty="0"/>
                    </a:p>
                  </a:txBody>
                  <a:tcPr/>
                </a:tc>
                <a:tc>
                  <a:txBody>
                    <a:bodyPr/>
                    <a:lstStyle/>
                    <a:p>
                      <a:r>
                        <a:rPr lang="en-US" dirty="0"/>
                        <a:t>85.83</a:t>
                      </a:r>
                      <a:endParaRPr lang="en-IN" dirty="0"/>
                    </a:p>
                  </a:txBody>
                  <a:tcPr/>
                </a:tc>
                <a:extLst>
                  <a:ext uri="{0D108BD9-81ED-4DB2-BD59-A6C34878D82A}">
                    <a16:rowId xmlns:a16="http://schemas.microsoft.com/office/drawing/2014/main" val="3062466100"/>
                  </a:ext>
                </a:extLst>
              </a:tr>
              <a:tr h="370840">
                <a:tc rowSpan="4">
                  <a:txBody>
                    <a:bodyPr/>
                    <a:lstStyle/>
                    <a:p>
                      <a:r>
                        <a:rPr lang="en-US" dirty="0"/>
                        <a:t>Banning Construction Activities and Entry of diesel trucks more than 10 years old</a:t>
                      </a:r>
                      <a:endParaRPr lang="en-IN" dirty="0"/>
                    </a:p>
                  </a:txBody>
                  <a:tcPr/>
                </a:tc>
                <a:tc>
                  <a:txBody>
                    <a:bodyPr/>
                    <a:lstStyle/>
                    <a:p>
                      <a:r>
                        <a:rPr lang="en-US" dirty="0"/>
                        <a:t>PM 10 </a:t>
                      </a:r>
                      <a:endParaRPr lang="en-IN" dirty="0"/>
                    </a:p>
                  </a:txBody>
                  <a:tcPr/>
                </a:tc>
                <a:tc>
                  <a:txBody>
                    <a:bodyPr/>
                    <a:lstStyle/>
                    <a:p>
                      <a:r>
                        <a:rPr lang="en-US" dirty="0"/>
                        <a:t>5.585</a:t>
                      </a:r>
                      <a:endParaRPr lang="en-IN" dirty="0"/>
                    </a:p>
                  </a:txBody>
                  <a:tcPr/>
                </a:tc>
                <a:extLst>
                  <a:ext uri="{0D108BD9-81ED-4DB2-BD59-A6C34878D82A}">
                    <a16:rowId xmlns:a16="http://schemas.microsoft.com/office/drawing/2014/main" val="3789575937"/>
                  </a:ext>
                </a:extLst>
              </a:tr>
              <a:tr h="370840">
                <a:tc vMerge="1">
                  <a:txBody>
                    <a:bodyPr/>
                    <a:lstStyle/>
                    <a:p>
                      <a:endParaRPr lang="en-IN" dirty="0"/>
                    </a:p>
                  </a:txBody>
                  <a:tcPr/>
                </a:tc>
                <a:tc>
                  <a:txBody>
                    <a:bodyPr/>
                    <a:lstStyle/>
                    <a:p>
                      <a:r>
                        <a:rPr lang="en-US" dirty="0"/>
                        <a:t>PM 2.5</a:t>
                      </a:r>
                      <a:endParaRPr lang="en-IN" dirty="0"/>
                    </a:p>
                  </a:txBody>
                  <a:tcPr/>
                </a:tc>
                <a:tc>
                  <a:txBody>
                    <a:bodyPr/>
                    <a:lstStyle/>
                    <a:p>
                      <a:r>
                        <a:rPr lang="en-US" dirty="0"/>
                        <a:t>6.16</a:t>
                      </a:r>
                      <a:endParaRPr lang="en-IN" dirty="0"/>
                    </a:p>
                  </a:txBody>
                  <a:tcPr/>
                </a:tc>
                <a:extLst>
                  <a:ext uri="{0D108BD9-81ED-4DB2-BD59-A6C34878D82A}">
                    <a16:rowId xmlns:a16="http://schemas.microsoft.com/office/drawing/2014/main" val="1644133126"/>
                  </a:ext>
                </a:extLst>
              </a:tr>
              <a:tr h="370840">
                <a:tc vMerge="1">
                  <a:txBody>
                    <a:bodyPr/>
                    <a:lstStyle/>
                    <a:p>
                      <a:endParaRPr lang="en-IN" dirty="0"/>
                    </a:p>
                  </a:txBody>
                  <a:tcPr/>
                </a:tc>
                <a:tc>
                  <a:txBody>
                    <a:bodyPr/>
                    <a:lstStyle/>
                    <a:p>
                      <a:r>
                        <a:rPr lang="en-US" dirty="0"/>
                        <a:t>NO2</a:t>
                      </a:r>
                      <a:endParaRPr lang="en-IN" dirty="0"/>
                    </a:p>
                  </a:txBody>
                  <a:tcPr/>
                </a:tc>
                <a:tc>
                  <a:txBody>
                    <a:bodyPr/>
                    <a:lstStyle/>
                    <a:p>
                      <a:r>
                        <a:rPr lang="en-US" dirty="0"/>
                        <a:t>8.74</a:t>
                      </a:r>
                      <a:endParaRPr lang="en-IN" dirty="0"/>
                    </a:p>
                  </a:txBody>
                  <a:tcPr/>
                </a:tc>
                <a:extLst>
                  <a:ext uri="{0D108BD9-81ED-4DB2-BD59-A6C34878D82A}">
                    <a16:rowId xmlns:a16="http://schemas.microsoft.com/office/drawing/2014/main" val="1763729001"/>
                  </a:ext>
                </a:extLst>
              </a:tr>
              <a:tr h="370840">
                <a:tc vMerge="1">
                  <a:txBody>
                    <a:bodyPr/>
                    <a:lstStyle/>
                    <a:p>
                      <a:endParaRPr lang="en-IN" dirty="0"/>
                    </a:p>
                  </a:txBody>
                  <a:tcPr/>
                </a:tc>
                <a:tc>
                  <a:txBody>
                    <a:bodyPr/>
                    <a:lstStyle/>
                    <a:p>
                      <a:r>
                        <a:rPr lang="en-US" dirty="0"/>
                        <a:t>SO2</a:t>
                      </a:r>
                      <a:endParaRPr lang="en-IN" dirty="0"/>
                    </a:p>
                  </a:txBody>
                  <a:tcPr/>
                </a:tc>
                <a:tc>
                  <a:txBody>
                    <a:bodyPr/>
                    <a:lstStyle/>
                    <a:p>
                      <a:r>
                        <a:rPr lang="en-US" dirty="0"/>
                        <a:t>1.77</a:t>
                      </a:r>
                      <a:endParaRPr lang="en-IN" dirty="0"/>
                    </a:p>
                  </a:txBody>
                  <a:tcPr/>
                </a:tc>
                <a:extLst>
                  <a:ext uri="{0D108BD9-81ED-4DB2-BD59-A6C34878D82A}">
                    <a16:rowId xmlns:a16="http://schemas.microsoft.com/office/drawing/2014/main" val="1582947998"/>
                  </a:ext>
                </a:extLst>
              </a:tr>
              <a:tr h="370840">
                <a:tc rowSpan="3">
                  <a:txBody>
                    <a:bodyPr/>
                    <a:lstStyle/>
                    <a:p>
                      <a:r>
                        <a:rPr lang="en-US" dirty="0"/>
                        <a:t>Banning Construction Activities and Dirty Fuel Based Industries</a:t>
                      </a:r>
                      <a:endParaRPr lang="en-IN" dirty="0"/>
                    </a:p>
                  </a:txBody>
                  <a:tcPr/>
                </a:tc>
                <a:tc>
                  <a:txBody>
                    <a:bodyPr/>
                    <a:lstStyle/>
                    <a:p>
                      <a:r>
                        <a:rPr lang="en-US" dirty="0"/>
                        <a:t>PM 10</a:t>
                      </a:r>
                    </a:p>
                    <a:p>
                      <a:endParaRPr lang="en-IN" dirty="0"/>
                    </a:p>
                  </a:txBody>
                  <a:tcPr/>
                </a:tc>
                <a:tc>
                  <a:txBody>
                    <a:bodyPr/>
                    <a:lstStyle/>
                    <a:p>
                      <a:r>
                        <a:rPr lang="en-US" dirty="0"/>
                        <a:t>80.76</a:t>
                      </a:r>
                      <a:endParaRPr lang="en-IN" dirty="0"/>
                    </a:p>
                  </a:txBody>
                  <a:tcPr/>
                </a:tc>
                <a:extLst>
                  <a:ext uri="{0D108BD9-81ED-4DB2-BD59-A6C34878D82A}">
                    <a16:rowId xmlns:a16="http://schemas.microsoft.com/office/drawing/2014/main" val="3355546736"/>
                  </a:ext>
                </a:extLst>
              </a:tr>
              <a:tr h="370840">
                <a:tc vMerge="1">
                  <a:txBody>
                    <a:bodyPr/>
                    <a:lstStyle/>
                    <a:p>
                      <a:endParaRPr lang="en-IN" dirty="0"/>
                    </a:p>
                  </a:txBody>
                  <a:tcPr/>
                </a:tc>
                <a:tc>
                  <a:txBody>
                    <a:bodyPr/>
                    <a:lstStyle/>
                    <a:p>
                      <a:r>
                        <a:rPr lang="en-US" dirty="0"/>
                        <a:t>PM 2.5</a:t>
                      </a:r>
                      <a:endParaRPr lang="en-IN" dirty="0"/>
                    </a:p>
                  </a:txBody>
                  <a:tcPr/>
                </a:tc>
                <a:tc>
                  <a:txBody>
                    <a:bodyPr/>
                    <a:lstStyle/>
                    <a:p>
                      <a:r>
                        <a:rPr lang="en-US" dirty="0"/>
                        <a:t>9.62</a:t>
                      </a:r>
                      <a:endParaRPr lang="en-IN" dirty="0"/>
                    </a:p>
                  </a:txBody>
                  <a:tcPr/>
                </a:tc>
                <a:extLst>
                  <a:ext uri="{0D108BD9-81ED-4DB2-BD59-A6C34878D82A}">
                    <a16:rowId xmlns:a16="http://schemas.microsoft.com/office/drawing/2014/main" val="3545914078"/>
                  </a:ext>
                </a:extLst>
              </a:tr>
              <a:tr h="370840">
                <a:tc vMerge="1">
                  <a:txBody>
                    <a:bodyPr/>
                    <a:lstStyle/>
                    <a:p>
                      <a:endParaRPr lang="en-IN" dirty="0"/>
                    </a:p>
                  </a:txBody>
                  <a:tcPr/>
                </a:tc>
                <a:tc>
                  <a:txBody>
                    <a:bodyPr/>
                    <a:lstStyle/>
                    <a:p>
                      <a:r>
                        <a:rPr lang="en-US" dirty="0"/>
                        <a:t>SO2</a:t>
                      </a:r>
                      <a:endParaRPr lang="en-IN" dirty="0"/>
                    </a:p>
                  </a:txBody>
                  <a:tcPr/>
                </a:tc>
                <a:tc>
                  <a:txBody>
                    <a:bodyPr/>
                    <a:lstStyle/>
                    <a:p>
                      <a:r>
                        <a:rPr lang="en-US" dirty="0"/>
                        <a:t>1.12</a:t>
                      </a:r>
                      <a:endParaRPr lang="en-IN" dirty="0"/>
                    </a:p>
                  </a:txBody>
                  <a:tcPr/>
                </a:tc>
                <a:extLst>
                  <a:ext uri="{0D108BD9-81ED-4DB2-BD59-A6C34878D82A}">
                    <a16:rowId xmlns:a16="http://schemas.microsoft.com/office/drawing/2014/main" val="1000869093"/>
                  </a:ext>
                </a:extLst>
              </a:tr>
              <a:tr h="370840">
                <a:tc>
                  <a:txBody>
                    <a:bodyPr/>
                    <a:lstStyle/>
                    <a:p>
                      <a:r>
                        <a:rPr lang="en-US" dirty="0"/>
                        <a:t>Banning Construction Activities, Dirty Fuel Based Industries and Entry of Trucks</a:t>
                      </a:r>
                      <a:endParaRPr lang="en-IN" dirty="0"/>
                    </a:p>
                  </a:txBody>
                  <a:tcPr/>
                </a:tc>
                <a:tc>
                  <a:txBody>
                    <a:bodyPr/>
                    <a:lstStyle/>
                    <a:p>
                      <a:r>
                        <a:rPr lang="en-US" dirty="0"/>
                        <a:t>PM 10</a:t>
                      </a:r>
                      <a:endParaRPr lang="en-IN" dirty="0"/>
                    </a:p>
                  </a:txBody>
                  <a:tcPr/>
                </a:tc>
                <a:tc>
                  <a:txBody>
                    <a:bodyPr/>
                    <a:lstStyle/>
                    <a:p>
                      <a:r>
                        <a:rPr lang="en-US" dirty="0"/>
                        <a:t>510.80</a:t>
                      </a:r>
                      <a:endParaRPr lang="en-IN" dirty="0"/>
                    </a:p>
                  </a:txBody>
                  <a:tcPr/>
                </a:tc>
                <a:extLst>
                  <a:ext uri="{0D108BD9-81ED-4DB2-BD59-A6C34878D82A}">
                    <a16:rowId xmlns:a16="http://schemas.microsoft.com/office/drawing/2014/main" val="3963372896"/>
                  </a:ext>
                </a:extLst>
              </a:tr>
              <a:tr h="370840">
                <a:tc>
                  <a:txBody>
                    <a:bodyPr/>
                    <a:lstStyle/>
                    <a:p>
                      <a:endParaRPr lang="en-IN"/>
                    </a:p>
                  </a:txBody>
                  <a:tcPr/>
                </a:tc>
                <a:tc>
                  <a:txBody>
                    <a:bodyPr/>
                    <a:lstStyle/>
                    <a:p>
                      <a:r>
                        <a:rPr lang="en-US" dirty="0"/>
                        <a:t>PM 2.5</a:t>
                      </a:r>
                      <a:endParaRPr lang="en-IN" dirty="0"/>
                    </a:p>
                  </a:txBody>
                  <a:tcPr/>
                </a:tc>
                <a:tc>
                  <a:txBody>
                    <a:bodyPr/>
                    <a:lstStyle/>
                    <a:p>
                      <a:r>
                        <a:rPr lang="en-US" dirty="0"/>
                        <a:t>325.10</a:t>
                      </a:r>
                      <a:endParaRPr lang="en-IN" dirty="0"/>
                    </a:p>
                  </a:txBody>
                  <a:tcPr/>
                </a:tc>
                <a:extLst>
                  <a:ext uri="{0D108BD9-81ED-4DB2-BD59-A6C34878D82A}">
                    <a16:rowId xmlns:a16="http://schemas.microsoft.com/office/drawing/2014/main" val="289771920"/>
                  </a:ext>
                </a:extLst>
              </a:tr>
              <a:tr h="370840">
                <a:tc>
                  <a:txBody>
                    <a:bodyPr/>
                    <a:lstStyle/>
                    <a:p>
                      <a:endParaRPr lang="en-IN"/>
                    </a:p>
                  </a:txBody>
                  <a:tcPr/>
                </a:tc>
                <a:tc>
                  <a:txBody>
                    <a:bodyPr/>
                    <a:lstStyle/>
                    <a:p>
                      <a:r>
                        <a:rPr lang="en-US" dirty="0"/>
                        <a:t>SO2</a:t>
                      </a:r>
                      <a:endParaRPr lang="en-IN" dirty="0"/>
                    </a:p>
                  </a:txBody>
                  <a:tcPr/>
                </a:tc>
                <a:tc>
                  <a:txBody>
                    <a:bodyPr/>
                    <a:lstStyle/>
                    <a:p>
                      <a:r>
                        <a:rPr lang="en-US" dirty="0"/>
                        <a:t>3.83</a:t>
                      </a:r>
                      <a:endParaRPr lang="en-IN" dirty="0"/>
                    </a:p>
                  </a:txBody>
                  <a:tcPr/>
                </a:tc>
                <a:extLst>
                  <a:ext uri="{0D108BD9-81ED-4DB2-BD59-A6C34878D82A}">
                    <a16:rowId xmlns:a16="http://schemas.microsoft.com/office/drawing/2014/main" val="1622140318"/>
                  </a:ext>
                </a:extLst>
              </a:tr>
            </a:tbl>
          </a:graphicData>
        </a:graphic>
      </p:graphicFrame>
      <p:sp>
        <p:nvSpPr>
          <p:cNvPr id="8" name="TextBox 7">
            <a:extLst>
              <a:ext uri="{FF2B5EF4-FFF2-40B4-BE49-F238E27FC236}">
                <a16:creationId xmlns:a16="http://schemas.microsoft.com/office/drawing/2014/main" id="{538E6219-960C-48FC-8138-C4D7EA495C64}"/>
              </a:ext>
            </a:extLst>
          </p:cNvPr>
          <p:cNvSpPr txBox="1"/>
          <p:nvPr/>
        </p:nvSpPr>
        <p:spPr>
          <a:xfrm>
            <a:off x="8052620" y="6383715"/>
            <a:ext cx="4109884" cy="338554"/>
          </a:xfrm>
          <a:prstGeom prst="rect">
            <a:avLst/>
          </a:prstGeom>
          <a:noFill/>
        </p:spPr>
        <p:txBody>
          <a:bodyPr wrap="square" rtlCol="0">
            <a:spAutoFit/>
          </a:bodyPr>
          <a:lstStyle/>
          <a:p>
            <a:r>
              <a:rPr lang="en-US" sz="1600" dirty="0"/>
              <a:t>* According to our pollutant prediction curves</a:t>
            </a:r>
            <a:endParaRPr lang="en-IN" sz="1600" dirty="0"/>
          </a:p>
        </p:txBody>
      </p:sp>
      <p:sp>
        <p:nvSpPr>
          <p:cNvPr id="11" name="Title 1">
            <a:extLst>
              <a:ext uri="{FF2B5EF4-FFF2-40B4-BE49-F238E27FC236}">
                <a16:creationId xmlns:a16="http://schemas.microsoft.com/office/drawing/2014/main" id="{631F720F-52A9-4BEC-8AFD-2C32FC1D86C2}"/>
              </a:ext>
            </a:extLst>
          </p:cNvPr>
          <p:cNvSpPr>
            <a:spLocks noGrp="1"/>
          </p:cNvSpPr>
          <p:nvPr>
            <p:ph type="title"/>
          </p:nvPr>
        </p:nvSpPr>
        <p:spPr>
          <a:xfrm>
            <a:off x="838200" y="132318"/>
            <a:ext cx="10515600" cy="708932"/>
          </a:xfrm>
        </p:spPr>
        <p:txBody>
          <a:bodyPr>
            <a:noAutofit/>
          </a:bodyPr>
          <a:lstStyle/>
          <a:p>
            <a:pPr algn="ctr"/>
            <a:r>
              <a:rPr lang="en-US" sz="3200" dirty="0">
                <a:latin typeface="Aharoni" panose="02010803020104030203" pitchFamily="2" charset="-79"/>
                <a:cs typeface="Aharoni" panose="02010803020104030203" pitchFamily="2" charset="-79"/>
              </a:rPr>
              <a:t>Improvement in Anand </a:t>
            </a:r>
            <a:r>
              <a:rPr lang="en-US" sz="3200" dirty="0" err="1">
                <a:latin typeface="Aharoni" panose="02010803020104030203" pitchFamily="2" charset="-79"/>
                <a:cs typeface="Aharoni" panose="02010803020104030203" pitchFamily="2" charset="-79"/>
              </a:rPr>
              <a:t>Vihar</a:t>
            </a:r>
            <a:r>
              <a:rPr lang="en-US" sz="3200" dirty="0">
                <a:latin typeface="Aharoni" panose="02010803020104030203" pitchFamily="2" charset="-79"/>
                <a:cs typeface="Aharoni" panose="02010803020104030203" pitchFamily="2" charset="-79"/>
              </a:rPr>
              <a:t> Station</a:t>
            </a:r>
            <a:endParaRPr lang="en-IN"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00377963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A547-9B5C-4DB2-A6E1-ACC71C5D764C}"/>
              </a:ext>
            </a:extLst>
          </p:cNvPr>
          <p:cNvSpPr>
            <a:spLocks noGrp="1"/>
          </p:cNvSpPr>
          <p:nvPr>
            <p:ph type="title"/>
          </p:nvPr>
        </p:nvSpPr>
        <p:spPr/>
        <p:txBody>
          <a:bodyPr/>
          <a:lstStyle/>
          <a:p>
            <a:pPr algn="ctr"/>
            <a:r>
              <a:rPr lang="en-IN" dirty="0">
                <a:latin typeface="Aharoni" panose="02010803020104030203" pitchFamily="2" charset="-79"/>
                <a:ea typeface="Cambria" panose="02040503050406030204" pitchFamily="18" charset="0"/>
                <a:cs typeface="Aharoni" panose="02010803020104030203" pitchFamily="2" charset="-79"/>
              </a:rPr>
              <a:t>Key Takeaways</a:t>
            </a:r>
          </a:p>
        </p:txBody>
      </p:sp>
      <p:sp>
        <p:nvSpPr>
          <p:cNvPr id="3" name="Content Placeholder 2">
            <a:extLst>
              <a:ext uri="{FF2B5EF4-FFF2-40B4-BE49-F238E27FC236}">
                <a16:creationId xmlns:a16="http://schemas.microsoft.com/office/drawing/2014/main" id="{1057BAEF-FAC2-489D-8307-74588EAA8FCA}"/>
              </a:ext>
            </a:extLst>
          </p:cNvPr>
          <p:cNvSpPr>
            <a:spLocks noGrp="1"/>
          </p:cNvSpPr>
          <p:nvPr>
            <p:ph idx="1"/>
          </p:nvPr>
        </p:nvSpPr>
        <p:spPr/>
        <p:txBody>
          <a:bodyPr>
            <a:normAutofit/>
          </a:bodyPr>
          <a:lstStyle/>
          <a:p>
            <a:r>
              <a:rPr lang="en-US" sz="2400" dirty="0">
                <a:latin typeface="Cambria" panose="02040503050406030204" pitchFamily="18" charset="0"/>
                <a:ea typeface="Cambria" panose="02040503050406030204" pitchFamily="18" charset="0"/>
              </a:rPr>
              <a:t>One of the major takeaways from this study is that the concentration of pollutant decreases only in regions where that pollutant is the major contributor</a:t>
            </a:r>
          </a:p>
          <a:p>
            <a:r>
              <a:rPr lang="en-US" sz="2400" dirty="0">
                <a:latin typeface="Cambria" panose="02040503050406030204" pitchFamily="18" charset="0"/>
                <a:ea typeface="Cambria" panose="02040503050406030204" pitchFamily="18" charset="0"/>
              </a:rPr>
              <a:t>Also the effect of stubble burning on our data  and the implementation of various measures</a:t>
            </a:r>
          </a:p>
        </p:txBody>
      </p:sp>
      <p:sp>
        <p:nvSpPr>
          <p:cNvPr id="4" name="Date Placeholder 3">
            <a:extLst>
              <a:ext uri="{FF2B5EF4-FFF2-40B4-BE49-F238E27FC236}">
                <a16:creationId xmlns:a16="http://schemas.microsoft.com/office/drawing/2014/main" id="{AA0B32BC-F10A-47FE-AECD-1C432D65BBFD}"/>
              </a:ext>
            </a:extLst>
          </p:cNvPr>
          <p:cNvSpPr>
            <a:spLocks noGrp="1"/>
          </p:cNvSpPr>
          <p:nvPr>
            <p:ph type="dt" sz="half" idx="10"/>
          </p:nvPr>
        </p:nvSpPr>
        <p:spPr/>
        <p:txBody>
          <a:bodyPr/>
          <a:lstStyle/>
          <a:p>
            <a:fld id="{5CE647B7-8C01-4D5D-AF72-77363531E87B}" type="datetime1">
              <a:rPr lang="en-IN" smtClean="0">
                <a:latin typeface="Cambria" panose="02040503050406030204" pitchFamily="18" charset="0"/>
                <a:ea typeface="Cambria" panose="02040503050406030204" pitchFamily="18" charset="0"/>
              </a:rPr>
              <a:t>24-11-2019</a:t>
            </a:fld>
            <a:endParaRPr lang="en-IN">
              <a:latin typeface="Cambria" panose="02040503050406030204" pitchFamily="18" charset="0"/>
              <a:ea typeface="Cambria" panose="02040503050406030204" pitchFamily="18" charset="0"/>
            </a:endParaRPr>
          </a:p>
        </p:txBody>
      </p:sp>
      <p:sp>
        <p:nvSpPr>
          <p:cNvPr id="5" name="Slide Number Placeholder 4">
            <a:extLst>
              <a:ext uri="{FF2B5EF4-FFF2-40B4-BE49-F238E27FC236}">
                <a16:creationId xmlns:a16="http://schemas.microsoft.com/office/drawing/2014/main" id="{212137F6-8ABA-4A0F-9F7C-35DA1AA63673}"/>
              </a:ext>
            </a:extLst>
          </p:cNvPr>
          <p:cNvSpPr>
            <a:spLocks noGrp="1"/>
          </p:cNvSpPr>
          <p:nvPr>
            <p:ph type="sldNum" sz="quarter" idx="12"/>
          </p:nvPr>
        </p:nvSpPr>
        <p:spPr/>
        <p:txBody>
          <a:bodyPr/>
          <a:lstStyle/>
          <a:p>
            <a:fld id="{8B0182F0-7576-448F-A013-537382251BB6}" type="slidenum">
              <a:rPr lang="en-IN" smtClean="0">
                <a:latin typeface="Cambria" panose="02040503050406030204" pitchFamily="18" charset="0"/>
                <a:ea typeface="Cambria" panose="02040503050406030204" pitchFamily="18" charset="0"/>
              </a:rPr>
              <a:t>47</a:t>
            </a:fld>
            <a:endParaRPr lang="en-IN">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4775975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0E7A-6B04-464E-9663-24F74B5494B4}"/>
              </a:ext>
            </a:extLst>
          </p:cNvPr>
          <p:cNvSpPr>
            <a:spLocks noGrp="1"/>
          </p:cNvSpPr>
          <p:nvPr>
            <p:ph type="title"/>
          </p:nvPr>
        </p:nvSpPr>
        <p:spPr/>
        <p:txBody>
          <a:bodyPr/>
          <a:lstStyle/>
          <a:p>
            <a:pPr algn="ctr"/>
            <a:r>
              <a:rPr lang="en-IN" dirty="0">
                <a:latin typeface="Aharoni" panose="02010803020104030203" pitchFamily="2" charset="-79"/>
                <a:ea typeface="Cambria" panose="02040503050406030204" pitchFamily="18" charset="0"/>
                <a:cs typeface="Aharoni" panose="02010803020104030203" pitchFamily="2" charset="-79"/>
              </a:rPr>
              <a:t>References</a:t>
            </a:r>
          </a:p>
        </p:txBody>
      </p:sp>
      <p:sp>
        <p:nvSpPr>
          <p:cNvPr id="3" name="Content Placeholder 2">
            <a:extLst>
              <a:ext uri="{FF2B5EF4-FFF2-40B4-BE49-F238E27FC236}">
                <a16:creationId xmlns:a16="http://schemas.microsoft.com/office/drawing/2014/main" id="{D9EF554F-C138-406E-88BD-84E1FCEE0F33}"/>
              </a:ext>
            </a:extLst>
          </p:cNvPr>
          <p:cNvSpPr>
            <a:spLocks noGrp="1"/>
          </p:cNvSpPr>
          <p:nvPr>
            <p:ph idx="1"/>
          </p:nvPr>
        </p:nvSpPr>
        <p:spPr/>
        <p:txBody>
          <a:bodyPr>
            <a:normAutofit fontScale="92500" lnSpcReduction="10000"/>
          </a:bodyPr>
          <a:lstStyle/>
          <a:p>
            <a:r>
              <a:rPr lang="en-US" sz="1800" dirty="0">
                <a:latin typeface="Cambria" panose="02040503050406030204" pitchFamily="18" charset="0"/>
                <a:ea typeface="Cambria" panose="02040503050406030204" pitchFamily="18" charset="0"/>
                <a:cs typeface="Times New Roman" panose="02020603050405020304" pitchFamily="18" charset="0"/>
              </a:rPr>
              <a:t>Central Pollution Control Board (CPCB) Air Quality Data, ”https://app.cpcbccr.com/</a:t>
            </a:r>
            <a:r>
              <a:rPr lang="en-US" sz="1800" dirty="0" err="1">
                <a:latin typeface="Cambria" panose="02040503050406030204" pitchFamily="18" charset="0"/>
                <a:ea typeface="Cambria" panose="02040503050406030204" pitchFamily="18" charset="0"/>
                <a:cs typeface="Times New Roman" panose="02020603050405020304" pitchFamily="18" charset="0"/>
              </a:rPr>
              <a:t>ccr</a:t>
            </a:r>
            <a:r>
              <a:rPr lang="en-US" sz="1800" dirty="0">
                <a:latin typeface="Cambria" panose="02040503050406030204" pitchFamily="18" charset="0"/>
                <a:ea typeface="Cambria" panose="02040503050406030204" pitchFamily="18" charset="0"/>
                <a:cs typeface="Times New Roman" panose="02020603050405020304" pitchFamily="18" charset="0"/>
              </a:rPr>
              <a:t>//</a:t>
            </a:r>
            <a:r>
              <a:rPr lang="en-US" sz="1800" dirty="0" err="1">
                <a:latin typeface="Cambria" panose="02040503050406030204" pitchFamily="18" charset="0"/>
                <a:ea typeface="Cambria" panose="02040503050406030204" pitchFamily="18" charset="0"/>
                <a:cs typeface="Times New Roman" panose="02020603050405020304" pitchFamily="18" charset="0"/>
              </a:rPr>
              <a:t>caaqm</a:t>
            </a:r>
            <a:r>
              <a:rPr lang="en-US" sz="1800" dirty="0">
                <a:latin typeface="Cambria" panose="02040503050406030204" pitchFamily="18" charset="0"/>
                <a:ea typeface="Cambria" panose="02040503050406030204" pitchFamily="18" charset="0"/>
                <a:cs typeface="Times New Roman" panose="02020603050405020304" pitchFamily="18" charset="0"/>
              </a:rPr>
              <a:t>-dashboard-all/</a:t>
            </a:r>
            <a:r>
              <a:rPr lang="en-US" sz="1800" dirty="0" err="1">
                <a:latin typeface="Cambria" panose="02040503050406030204" pitchFamily="18" charset="0"/>
                <a:ea typeface="Cambria" panose="02040503050406030204" pitchFamily="18" charset="0"/>
                <a:cs typeface="Times New Roman" panose="02020603050405020304" pitchFamily="18" charset="0"/>
              </a:rPr>
              <a:t>caaqm</a:t>
            </a:r>
            <a:r>
              <a:rPr lang="en-US" sz="1800" dirty="0">
                <a:latin typeface="Cambria" panose="02040503050406030204" pitchFamily="18" charset="0"/>
                <a:ea typeface="Cambria" panose="02040503050406030204" pitchFamily="18" charset="0"/>
                <a:cs typeface="Times New Roman" panose="02020603050405020304" pitchFamily="18" charset="0"/>
              </a:rPr>
              <a:t>-landing” </a:t>
            </a:r>
            <a:endParaRPr lang="en-US" sz="1800" dirty="0">
              <a:latin typeface="Cambria" panose="02040503050406030204" pitchFamily="18" charset="0"/>
              <a:ea typeface="Cambria" panose="020405030504060302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sz="1800" dirty="0">
                <a:latin typeface="Cambria" panose="02040503050406030204" pitchFamily="18" charset="0"/>
                <a:ea typeface="Cambria" panose="020405030504060302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https://economictimes.indiatimes.com/news/politics-and-nation/ban-on-night-time-construction-in-ncr-extended-till-saturday/articleshow/71838547.cms</a:t>
            </a:r>
            <a:r>
              <a:rPr lang="en-US" sz="1800" dirty="0">
                <a:latin typeface="Cambria" panose="02040503050406030204" pitchFamily="18" charset="0"/>
                <a:ea typeface="Cambria" panose="02040503050406030204" pitchFamily="18" charset="0"/>
                <a:cs typeface="Times New Roman" panose="02020603050405020304" pitchFamily="18" charset="0"/>
              </a:rPr>
              <a:t> </a:t>
            </a:r>
            <a:endParaRPr lang="en-US" sz="1800" dirty="0">
              <a:latin typeface="Cambria" panose="02040503050406030204" pitchFamily="18" charset="0"/>
              <a:ea typeface="Cambria" panose="020405030504060302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r>
              <a:rPr lang="en-US" sz="1800" dirty="0">
                <a:latin typeface="Cambria" panose="02040503050406030204" pitchFamily="18" charset="0"/>
                <a:ea typeface="Cambria" panose="020405030504060302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https://www.indiatoday.in/india/story/delhi-ncr-s-dirty-fuel-driven-industries-to-remain-shut-till-nov-8-epca-1615732-2019-11-05</a:t>
            </a:r>
            <a:r>
              <a:rPr lang="en-US" sz="1800" dirty="0">
                <a:latin typeface="Cambria" panose="02040503050406030204" pitchFamily="18" charset="0"/>
                <a:ea typeface="Cambria" panose="02040503050406030204" pitchFamily="18" charset="0"/>
                <a:cs typeface="Times New Roman" panose="02020603050405020304" pitchFamily="18" charset="0"/>
              </a:rPr>
              <a:t> </a:t>
            </a:r>
            <a:endParaRPr lang="en-US" sz="1800" dirty="0">
              <a:latin typeface="Cambria" panose="02040503050406030204" pitchFamily="18" charset="0"/>
              <a:ea typeface="Cambria" panose="020405030504060302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r>
              <a:rPr lang="en-US" sz="1800" dirty="0">
                <a:latin typeface="Cambria" panose="02040503050406030204" pitchFamily="18" charset="0"/>
                <a:ea typeface="Cambria" panose="020405030504060302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https://www.indiatoday.in/india/story/air-pollution-sc-bans-construction-demolition-burning-of-waste-in-delhi-ncr-1615731-2019-11-05</a:t>
            </a:r>
            <a:r>
              <a:rPr lang="en-US" sz="1800" dirty="0">
                <a:latin typeface="Cambria" panose="02040503050406030204" pitchFamily="18" charset="0"/>
                <a:ea typeface="Cambria" panose="02040503050406030204" pitchFamily="18" charset="0"/>
                <a:cs typeface="Times New Roman" panose="02020603050405020304" pitchFamily="18" charset="0"/>
              </a:rPr>
              <a:t> </a:t>
            </a:r>
            <a:endParaRPr lang="en-US" sz="1800" dirty="0">
              <a:latin typeface="Cambria" panose="02040503050406030204" pitchFamily="18" charset="0"/>
              <a:ea typeface="Cambria" panose="020405030504060302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endParaRPr>
          </a:p>
          <a:p>
            <a:r>
              <a:rPr lang="en-US" sz="1800" dirty="0">
                <a:latin typeface="Cambria" panose="02040503050406030204" pitchFamily="18" charset="0"/>
                <a:ea typeface="Cambria" panose="020405030504060302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https://economictimes.indiatimes.com/news/politics-and-nation/epca-shuts-industries-in-delhis-pollution-hotspots-bans-construction-activities-till-wednesday/articleshow/67230110.cms?from=mdr</a:t>
            </a:r>
            <a:r>
              <a:rPr lang="en-US" sz="1800" dirty="0">
                <a:latin typeface="Cambria" panose="02040503050406030204" pitchFamily="18" charset="0"/>
                <a:ea typeface="Cambria" panose="02040503050406030204" pitchFamily="18" charset="0"/>
                <a:cs typeface="Times New Roman" panose="02020603050405020304" pitchFamily="18" charset="0"/>
              </a:rPr>
              <a:t> </a:t>
            </a:r>
            <a:endParaRPr lang="en-US" sz="1800" b="1" dirty="0">
              <a:latin typeface="Cambria" panose="02040503050406030204" pitchFamily="18" charset="0"/>
              <a:ea typeface="Cambria" panose="020405030504060302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endParaRPr>
          </a:p>
          <a:p>
            <a:r>
              <a:rPr lang="en-US" sz="1800" dirty="0">
                <a:latin typeface="Cambria" panose="02040503050406030204" pitchFamily="18" charset="0"/>
                <a:ea typeface="Cambria" panose="020405030504060302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https://www.livemint.com/Politics/MHVjYfmyoaZVnnYKg2mFzK/Delhi-air-pollution-NGT-imposes-ban-on-industrial-construc.html</a:t>
            </a:r>
            <a:r>
              <a:rPr lang="en-US" sz="1800" dirty="0">
                <a:latin typeface="Cambria" panose="02040503050406030204" pitchFamily="18" charset="0"/>
                <a:ea typeface="Cambria" panose="02040503050406030204" pitchFamily="18" charset="0"/>
                <a:cs typeface="Times New Roman" panose="02020603050405020304" pitchFamily="18" charset="0"/>
              </a:rPr>
              <a:t> </a:t>
            </a:r>
            <a:endParaRPr lang="en-US" sz="1800" dirty="0">
              <a:latin typeface="Cambria" panose="02040503050406030204" pitchFamily="18" charset="0"/>
              <a:ea typeface="Cambria" panose="020405030504060302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endParaRPr>
          </a:p>
          <a:p>
            <a:r>
              <a:rPr lang="en-US" sz="1800" dirty="0">
                <a:latin typeface="Cambria" panose="02040503050406030204" pitchFamily="18" charset="0"/>
                <a:ea typeface="Cambria" panose="020405030504060302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https://economictimes.indiatimes.com/news/politics-and-nation/ngt-gets-cracking-on-pollution-in-delhi-ncr-bans-all-construction-work-for-7-days/articleshow/55311680.cms?from=mdr</a:t>
            </a:r>
            <a:r>
              <a:rPr lang="en-US" sz="1800" dirty="0">
                <a:latin typeface="Cambria" panose="02040503050406030204" pitchFamily="18" charset="0"/>
                <a:ea typeface="Cambria" panose="02040503050406030204" pitchFamily="18" charset="0"/>
                <a:cs typeface="Times New Roman" panose="02020603050405020304" pitchFamily="18" charset="0"/>
              </a:rPr>
              <a:t> </a:t>
            </a:r>
            <a:endParaRPr lang="en-US" sz="1800" dirty="0">
              <a:latin typeface="Cambria" panose="02040503050406030204" pitchFamily="18" charset="0"/>
              <a:ea typeface="Cambria" panose="020405030504060302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endParaRPr>
          </a:p>
          <a:p>
            <a:r>
              <a:rPr lang="en-US" sz="1800" dirty="0">
                <a:latin typeface="Cambria" panose="02040503050406030204" pitchFamily="18" charset="0"/>
                <a:ea typeface="Cambria" panose="020405030504060302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https://www.jagranjosh.com/current-affairs/what-is-oddeven-rule-that-will-be-implemented-in-delhi-from-4-to-15-november-1568360599-1</a:t>
            </a:r>
            <a:r>
              <a:rPr lang="en-US" sz="1800" dirty="0">
                <a:latin typeface="Cambria" panose="02040503050406030204" pitchFamily="18" charset="0"/>
                <a:ea typeface="Cambria" panose="02040503050406030204" pitchFamily="18" charset="0"/>
                <a:cs typeface="Times New Roman" panose="02020603050405020304" pitchFamily="18" charset="0"/>
              </a:rPr>
              <a:t> </a:t>
            </a:r>
            <a:endParaRPr lang="en-IN" sz="1800" dirty="0">
              <a:latin typeface="Cambria" panose="02040503050406030204" pitchFamily="18" charset="0"/>
              <a:ea typeface="Cambria" panose="020405030504060302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3E4EAC5-C65B-48FA-AB14-8572DC6D6E80}"/>
              </a:ext>
            </a:extLst>
          </p:cNvPr>
          <p:cNvSpPr>
            <a:spLocks noGrp="1"/>
          </p:cNvSpPr>
          <p:nvPr>
            <p:ph type="dt" sz="half" idx="10"/>
          </p:nvPr>
        </p:nvSpPr>
        <p:spPr/>
        <p:txBody>
          <a:bodyPr/>
          <a:lstStyle/>
          <a:p>
            <a:fld id="{C5133564-F9A1-4BB7-ACF5-DE4CC15CC14D}" type="datetime1">
              <a:rPr lang="en-IN" smtClean="0">
                <a:latin typeface="Cambria" panose="02040503050406030204" pitchFamily="18" charset="0"/>
                <a:ea typeface="Cambria" panose="02040503050406030204" pitchFamily="18" charset="0"/>
              </a:rPr>
              <a:t>24-11-2019</a:t>
            </a:fld>
            <a:endParaRPr lang="en-IN">
              <a:latin typeface="Cambria" panose="02040503050406030204" pitchFamily="18" charset="0"/>
              <a:ea typeface="Cambria" panose="02040503050406030204" pitchFamily="18" charset="0"/>
            </a:endParaRPr>
          </a:p>
        </p:txBody>
      </p:sp>
      <p:sp>
        <p:nvSpPr>
          <p:cNvPr id="5" name="Slide Number Placeholder 4">
            <a:extLst>
              <a:ext uri="{FF2B5EF4-FFF2-40B4-BE49-F238E27FC236}">
                <a16:creationId xmlns:a16="http://schemas.microsoft.com/office/drawing/2014/main" id="{8DC2FBB8-D602-40E5-AF65-F96A75830E2C}"/>
              </a:ext>
            </a:extLst>
          </p:cNvPr>
          <p:cNvSpPr>
            <a:spLocks noGrp="1"/>
          </p:cNvSpPr>
          <p:nvPr>
            <p:ph type="sldNum" sz="quarter" idx="12"/>
          </p:nvPr>
        </p:nvSpPr>
        <p:spPr/>
        <p:txBody>
          <a:bodyPr/>
          <a:lstStyle/>
          <a:p>
            <a:fld id="{8B0182F0-7576-448F-A013-537382251BB6}" type="slidenum">
              <a:rPr lang="en-IN" smtClean="0">
                <a:latin typeface="Cambria" panose="02040503050406030204" pitchFamily="18" charset="0"/>
                <a:ea typeface="Cambria" panose="02040503050406030204" pitchFamily="18" charset="0"/>
              </a:rPr>
              <a:t>48</a:t>
            </a:fld>
            <a:endParaRPr lang="en-IN">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562344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D7B136-6986-457F-8B64-50774ECA1498}"/>
              </a:ext>
            </a:extLst>
          </p:cNvPr>
          <p:cNvSpPr>
            <a:spLocks noGrp="1"/>
          </p:cNvSpPr>
          <p:nvPr>
            <p:ph type="title"/>
          </p:nvPr>
        </p:nvSpPr>
        <p:spPr>
          <a:xfrm>
            <a:off x="2458066" y="2207573"/>
            <a:ext cx="7305366" cy="1325563"/>
          </a:xfrm>
        </p:spPr>
        <p:txBody>
          <a:bodyPr>
            <a:noAutofit/>
          </a:bodyPr>
          <a:lstStyle/>
          <a:p>
            <a:pPr algn="ctr"/>
            <a:r>
              <a:rPr lang="en-IN" sz="6000" dirty="0">
                <a:latin typeface="Aharoni" panose="02010803020104030203" pitchFamily="2" charset="-79"/>
                <a:cs typeface="Aharoni" panose="02010803020104030203" pitchFamily="2" charset="-79"/>
              </a:rPr>
              <a:t>Thank You !</a:t>
            </a:r>
          </a:p>
        </p:txBody>
      </p:sp>
      <p:sp>
        <p:nvSpPr>
          <p:cNvPr id="4" name="Date Placeholder 3">
            <a:extLst>
              <a:ext uri="{FF2B5EF4-FFF2-40B4-BE49-F238E27FC236}">
                <a16:creationId xmlns:a16="http://schemas.microsoft.com/office/drawing/2014/main" id="{7904A594-ADC9-4D3D-A9CE-812984B64404}"/>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72ECEB0-193D-4DF0-B724-DC5E5AFF2AA6}"/>
              </a:ext>
            </a:extLst>
          </p:cNvPr>
          <p:cNvSpPr>
            <a:spLocks noGrp="1"/>
          </p:cNvSpPr>
          <p:nvPr>
            <p:ph type="sldNum" sz="quarter" idx="12"/>
          </p:nvPr>
        </p:nvSpPr>
        <p:spPr/>
        <p:txBody>
          <a:bodyPr/>
          <a:lstStyle/>
          <a:p>
            <a:fld id="{8B0182F0-7576-448F-A013-537382251BB6}" type="slidenum">
              <a:rPr lang="en-IN" smtClean="0"/>
              <a:t>49</a:t>
            </a:fld>
            <a:endParaRPr lang="en-IN"/>
          </a:p>
        </p:txBody>
      </p:sp>
    </p:spTree>
    <p:extLst>
      <p:ext uri="{BB962C8B-B14F-4D97-AF65-F5344CB8AC3E}">
        <p14:creationId xmlns:p14="http://schemas.microsoft.com/office/powerpoint/2010/main" val="428271410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E909-A993-4855-85BF-49BDC4A97663}"/>
              </a:ext>
            </a:extLst>
          </p:cNvPr>
          <p:cNvSpPr>
            <a:spLocks noGrp="1"/>
          </p:cNvSpPr>
          <p:nvPr>
            <p:ph type="title"/>
          </p:nvPr>
        </p:nvSpPr>
        <p:spPr>
          <a:xfrm>
            <a:off x="785574" y="103466"/>
            <a:ext cx="10515600" cy="740344"/>
          </a:xfrm>
        </p:spPr>
        <p:txBody>
          <a:bodyPr/>
          <a:lstStyle/>
          <a:p>
            <a:r>
              <a:rPr lang="en-IN" dirty="0">
                <a:latin typeface="Aharoni" panose="02010803020104030203" pitchFamily="2" charset="-79"/>
                <a:cs typeface="Aharoni" panose="02010803020104030203" pitchFamily="2" charset="-79"/>
              </a:rPr>
              <a:t>Sources of Air Pollution in Delhi</a:t>
            </a:r>
          </a:p>
        </p:txBody>
      </p:sp>
      <p:sp>
        <p:nvSpPr>
          <p:cNvPr id="4" name="Date Placeholder 3">
            <a:extLst>
              <a:ext uri="{FF2B5EF4-FFF2-40B4-BE49-F238E27FC236}">
                <a16:creationId xmlns:a16="http://schemas.microsoft.com/office/drawing/2014/main" id="{5C47DBDC-4941-4506-B69E-0B8F458D9CE7}"/>
              </a:ext>
            </a:extLst>
          </p:cNvPr>
          <p:cNvSpPr>
            <a:spLocks noGrp="1"/>
          </p:cNvSpPr>
          <p:nvPr>
            <p:ph type="dt" sz="half" idx="10"/>
          </p:nvPr>
        </p:nvSpPr>
        <p:spPr/>
        <p:txBody>
          <a:bodyPr/>
          <a:lstStyle/>
          <a:p>
            <a:fld id="{5CE647B7-8C01-4D5D-AF72-77363531E87B}" type="datetime1">
              <a:rPr lang="en-IN" smtClean="0"/>
              <a:t>24-11-2019</a:t>
            </a:fld>
            <a:endParaRPr lang="en-IN" dirty="0"/>
          </a:p>
        </p:txBody>
      </p:sp>
      <p:sp>
        <p:nvSpPr>
          <p:cNvPr id="5" name="Slide Number Placeholder 4">
            <a:extLst>
              <a:ext uri="{FF2B5EF4-FFF2-40B4-BE49-F238E27FC236}">
                <a16:creationId xmlns:a16="http://schemas.microsoft.com/office/drawing/2014/main" id="{FE9156D6-7AFD-49CF-AEDC-CBDE56FE32B4}"/>
              </a:ext>
            </a:extLst>
          </p:cNvPr>
          <p:cNvSpPr>
            <a:spLocks noGrp="1"/>
          </p:cNvSpPr>
          <p:nvPr>
            <p:ph type="sldNum" sz="quarter" idx="12"/>
          </p:nvPr>
        </p:nvSpPr>
        <p:spPr/>
        <p:txBody>
          <a:bodyPr/>
          <a:lstStyle/>
          <a:p>
            <a:fld id="{8B0182F0-7576-448F-A013-537382251BB6}" type="slidenum">
              <a:rPr lang="en-IN" smtClean="0"/>
              <a:t>5</a:t>
            </a:fld>
            <a:endParaRPr lang="en-IN"/>
          </a:p>
        </p:txBody>
      </p:sp>
      <p:pic>
        <p:nvPicPr>
          <p:cNvPr id="28674" name="Picture 2" descr="Emissions from road dust contribute a large share of PM2.5 concentration in air. Credit: IIT Kanpur">
            <a:extLst>
              <a:ext uri="{FF2B5EF4-FFF2-40B4-BE49-F238E27FC236}">
                <a16:creationId xmlns:a16="http://schemas.microsoft.com/office/drawing/2014/main" id="{4C7626BC-9C06-44C5-900E-E2CD154E8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50" y="968394"/>
            <a:ext cx="5482785" cy="316438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Emissions from road dust contribute a large share of PM10 concentration in air. Credit: IIT Kanpur">
            <a:extLst>
              <a:ext uri="{FF2B5EF4-FFF2-40B4-BE49-F238E27FC236}">
                <a16:creationId xmlns:a16="http://schemas.microsoft.com/office/drawing/2014/main" id="{153B2A1F-1D8E-453B-A88A-9E54400F9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266" y="968394"/>
            <a:ext cx="5886734" cy="31643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D75BBC-89A2-41C1-AEC3-5E2EDD95AFF0}"/>
              </a:ext>
            </a:extLst>
          </p:cNvPr>
          <p:cNvSpPr txBox="1"/>
          <p:nvPr/>
        </p:nvSpPr>
        <p:spPr>
          <a:xfrm>
            <a:off x="483358" y="6352143"/>
            <a:ext cx="11513024" cy="369332"/>
          </a:xfrm>
          <a:prstGeom prst="rect">
            <a:avLst/>
          </a:prstGeom>
          <a:noFill/>
        </p:spPr>
        <p:txBody>
          <a:bodyPr wrap="square" rtlCol="0">
            <a:spAutoFit/>
          </a:bodyPr>
          <a:lstStyle/>
          <a:p>
            <a:r>
              <a:rPr lang="en-IN" dirty="0"/>
              <a:t>https://www.downtoearth.org.in/news/air/delhi-air-pollution-identifying-perpetrators-and-fixing-responsibility-56240</a:t>
            </a:r>
          </a:p>
        </p:txBody>
      </p:sp>
      <p:pic>
        <p:nvPicPr>
          <p:cNvPr id="28678" name="Picture 6">
            <a:extLst>
              <a:ext uri="{FF2B5EF4-FFF2-40B4-BE49-F238E27FC236}">
                <a16:creationId xmlns:a16="http://schemas.microsoft.com/office/drawing/2014/main" id="{A7CB5BB5-D3EF-4A5B-9E43-059E5BF27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6" y="4276980"/>
            <a:ext cx="3070746" cy="2111777"/>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a:extLst>
              <a:ext uri="{FF2B5EF4-FFF2-40B4-BE49-F238E27FC236}">
                <a16:creationId xmlns:a16="http://schemas.microsoft.com/office/drawing/2014/main" id="{834EF96F-E9ED-4215-BED2-F8DE6AE1C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4592" y="4197829"/>
            <a:ext cx="3107408" cy="2131398"/>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a:extLst>
              <a:ext uri="{FF2B5EF4-FFF2-40B4-BE49-F238E27FC236}">
                <a16:creationId xmlns:a16="http://schemas.microsoft.com/office/drawing/2014/main" id="{5DC74632-7CCC-48D9-A92C-83EAF973BA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274" y="4276980"/>
            <a:ext cx="2912725" cy="2111777"/>
          </a:xfrm>
          <a:prstGeom prst="rect">
            <a:avLst/>
          </a:prstGeom>
          <a:noFill/>
          <a:extLst>
            <a:ext uri="{909E8E84-426E-40DD-AFC4-6F175D3DCCD1}">
              <a14:hiddenFill xmlns:a14="http://schemas.microsoft.com/office/drawing/2010/main">
                <a:solidFill>
                  <a:srgbClr val="FFFFFF"/>
                </a:solidFill>
              </a14:hiddenFill>
            </a:ext>
          </a:extLst>
        </p:spPr>
      </p:pic>
      <p:pic>
        <p:nvPicPr>
          <p:cNvPr id="28684" name="Picture 12">
            <a:extLst>
              <a:ext uri="{FF2B5EF4-FFF2-40B4-BE49-F238E27FC236}">
                <a16:creationId xmlns:a16="http://schemas.microsoft.com/office/drawing/2014/main" id="{CC76D4BC-41F3-4FA2-BC0A-C080D79D49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3935" y="4266839"/>
            <a:ext cx="2912725" cy="212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05450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25F3-3FE4-47C6-8197-CA2E3EFDD0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4E4882E-4DC0-416A-9C24-7FACAE189286}"/>
              </a:ext>
            </a:extLst>
          </p:cNvPr>
          <p:cNvSpPr>
            <a:spLocks noGrp="1"/>
          </p:cNvSpPr>
          <p:nvPr>
            <p:ph idx="1"/>
          </p:nvPr>
        </p:nvSpPr>
        <p:spPr/>
        <p:txBody>
          <a:bodyPr>
            <a:normAutofit/>
          </a:bodyPr>
          <a:lstStyle/>
          <a:p>
            <a:endParaRPr lang="en-IN" dirty="0"/>
          </a:p>
        </p:txBody>
      </p:sp>
      <p:pic>
        <p:nvPicPr>
          <p:cNvPr id="4" name="Picture 3">
            <a:extLst>
              <a:ext uri="{FF2B5EF4-FFF2-40B4-BE49-F238E27FC236}">
                <a16:creationId xmlns:a16="http://schemas.microsoft.com/office/drawing/2014/main" id="{72B2CD05-2B0E-4607-A9EA-72627AC26CFD}"/>
              </a:ext>
            </a:extLst>
          </p:cNvPr>
          <p:cNvPicPr>
            <a:picLocks noChangeAspect="1"/>
          </p:cNvPicPr>
          <p:nvPr/>
        </p:nvPicPr>
        <p:blipFill>
          <a:blip r:embed="rId2"/>
          <a:stretch>
            <a:fillRect/>
          </a:stretch>
        </p:blipFill>
        <p:spPr>
          <a:xfrm>
            <a:off x="0" y="1673"/>
            <a:ext cx="12192000" cy="6854653"/>
          </a:xfrm>
          <a:prstGeom prst="rect">
            <a:avLst/>
          </a:prstGeom>
        </p:spPr>
      </p:pic>
      <p:sp>
        <p:nvSpPr>
          <p:cNvPr id="5" name="Date Placeholder 4">
            <a:extLst>
              <a:ext uri="{FF2B5EF4-FFF2-40B4-BE49-F238E27FC236}">
                <a16:creationId xmlns:a16="http://schemas.microsoft.com/office/drawing/2014/main" id="{C2F50B44-C529-4154-B2C9-187F7F03BD27}"/>
              </a:ext>
            </a:extLst>
          </p:cNvPr>
          <p:cNvSpPr>
            <a:spLocks noGrp="1"/>
          </p:cNvSpPr>
          <p:nvPr>
            <p:ph type="dt" sz="half" idx="10"/>
          </p:nvPr>
        </p:nvSpPr>
        <p:spPr/>
        <p:txBody>
          <a:bodyPr/>
          <a:lstStyle/>
          <a:p>
            <a:fld id="{DBB1EAB0-FF4E-4F01-BB4D-50D6EBB28DA9}" type="datetime1">
              <a:rPr lang="en-IN" smtClean="0"/>
              <a:t>24-11-2019</a:t>
            </a:fld>
            <a:endParaRPr lang="en-IN"/>
          </a:p>
        </p:txBody>
      </p:sp>
      <p:sp>
        <p:nvSpPr>
          <p:cNvPr id="6" name="Slide Number Placeholder 5">
            <a:extLst>
              <a:ext uri="{FF2B5EF4-FFF2-40B4-BE49-F238E27FC236}">
                <a16:creationId xmlns:a16="http://schemas.microsoft.com/office/drawing/2014/main" id="{C4741895-E947-47B5-854F-CA3112F35648}"/>
              </a:ext>
            </a:extLst>
          </p:cNvPr>
          <p:cNvSpPr>
            <a:spLocks noGrp="1"/>
          </p:cNvSpPr>
          <p:nvPr>
            <p:ph type="sldNum" sz="quarter" idx="12"/>
          </p:nvPr>
        </p:nvSpPr>
        <p:spPr/>
        <p:txBody>
          <a:bodyPr/>
          <a:lstStyle/>
          <a:p>
            <a:fld id="{8B0182F0-7576-448F-A013-537382251BB6}" type="slidenum">
              <a:rPr lang="en-IN" smtClean="0"/>
              <a:t>50</a:t>
            </a:fld>
            <a:endParaRPr lang="en-IN"/>
          </a:p>
        </p:txBody>
      </p:sp>
    </p:spTree>
    <p:extLst>
      <p:ext uri="{BB962C8B-B14F-4D97-AF65-F5344CB8AC3E}">
        <p14:creationId xmlns:p14="http://schemas.microsoft.com/office/powerpoint/2010/main" val="345944250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D6E8-F831-4E13-90FD-2DFB5E8613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0AF1CF-E647-4FC7-B3ED-B0777DFC793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567E4BD-3ADD-4C08-8BEA-D4B936DD9F38}"/>
              </a:ext>
            </a:extLst>
          </p:cNvPr>
          <p:cNvPicPr>
            <a:picLocks noChangeAspect="1"/>
          </p:cNvPicPr>
          <p:nvPr/>
        </p:nvPicPr>
        <p:blipFill>
          <a:blip r:embed="rId2"/>
          <a:stretch>
            <a:fillRect/>
          </a:stretch>
        </p:blipFill>
        <p:spPr>
          <a:xfrm>
            <a:off x="0" y="1673"/>
            <a:ext cx="12192000" cy="6854653"/>
          </a:xfrm>
          <a:prstGeom prst="rect">
            <a:avLst/>
          </a:prstGeom>
        </p:spPr>
      </p:pic>
      <p:sp>
        <p:nvSpPr>
          <p:cNvPr id="5" name="Date Placeholder 4">
            <a:extLst>
              <a:ext uri="{FF2B5EF4-FFF2-40B4-BE49-F238E27FC236}">
                <a16:creationId xmlns:a16="http://schemas.microsoft.com/office/drawing/2014/main" id="{DF9C6BBD-FCEA-4D7A-9E38-8528B7803125}"/>
              </a:ext>
            </a:extLst>
          </p:cNvPr>
          <p:cNvSpPr>
            <a:spLocks noGrp="1"/>
          </p:cNvSpPr>
          <p:nvPr>
            <p:ph type="dt" sz="half" idx="10"/>
          </p:nvPr>
        </p:nvSpPr>
        <p:spPr/>
        <p:txBody>
          <a:bodyPr/>
          <a:lstStyle/>
          <a:p>
            <a:fld id="{D0345F52-E89D-43AF-83F5-56ECBF95CEFE}" type="datetime1">
              <a:rPr lang="en-IN" smtClean="0"/>
              <a:t>24-11-2019</a:t>
            </a:fld>
            <a:endParaRPr lang="en-IN"/>
          </a:p>
        </p:txBody>
      </p:sp>
      <p:sp>
        <p:nvSpPr>
          <p:cNvPr id="6" name="Slide Number Placeholder 5">
            <a:extLst>
              <a:ext uri="{FF2B5EF4-FFF2-40B4-BE49-F238E27FC236}">
                <a16:creationId xmlns:a16="http://schemas.microsoft.com/office/drawing/2014/main" id="{AA97C6F6-CAA0-45D2-841F-756D00269DBB}"/>
              </a:ext>
            </a:extLst>
          </p:cNvPr>
          <p:cNvSpPr>
            <a:spLocks noGrp="1"/>
          </p:cNvSpPr>
          <p:nvPr>
            <p:ph type="sldNum" sz="quarter" idx="12"/>
          </p:nvPr>
        </p:nvSpPr>
        <p:spPr/>
        <p:txBody>
          <a:bodyPr/>
          <a:lstStyle/>
          <a:p>
            <a:fld id="{8B0182F0-7576-448F-A013-537382251BB6}" type="slidenum">
              <a:rPr lang="en-IN" smtClean="0"/>
              <a:t>51</a:t>
            </a:fld>
            <a:endParaRPr lang="en-IN"/>
          </a:p>
        </p:txBody>
      </p:sp>
    </p:spTree>
    <p:extLst>
      <p:ext uri="{BB962C8B-B14F-4D97-AF65-F5344CB8AC3E}">
        <p14:creationId xmlns:p14="http://schemas.microsoft.com/office/powerpoint/2010/main" val="354735095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32F8-FB33-4646-BE2E-0E287731EA87}"/>
              </a:ext>
            </a:extLst>
          </p:cNvPr>
          <p:cNvSpPr>
            <a:spLocks noGrp="1"/>
          </p:cNvSpPr>
          <p:nvPr>
            <p:ph type="title"/>
          </p:nvPr>
        </p:nvSpPr>
        <p:spPr/>
        <p:txBody>
          <a:bodyPr/>
          <a:lstStyle/>
          <a:p>
            <a:pPr algn="ctr"/>
            <a:r>
              <a:rPr lang="en-IN" dirty="0">
                <a:latin typeface="Aharoni" panose="02010803020104030203" pitchFamily="2" charset="-79"/>
                <a:cs typeface="Aharoni" panose="02010803020104030203" pitchFamily="2" charset="-79"/>
              </a:rPr>
              <a:t>Motivation</a:t>
            </a:r>
          </a:p>
        </p:txBody>
      </p:sp>
      <p:sp>
        <p:nvSpPr>
          <p:cNvPr id="3" name="Content Placeholder 2">
            <a:extLst>
              <a:ext uri="{FF2B5EF4-FFF2-40B4-BE49-F238E27FC236}">
                <a16:creationId xmlns:a16="http://schemas.microsoft.com/office/drawing/2014/main" id="{56D77D76-0838-4B16-B3BB-714830F632B8}"/>
              </a:ext>
            </a:extLst>
          </p:cNvPr>
          <p:cNvSpPr>
            <a:spLocks noGrp="1"/>
          </p:cNvSpPr>
          <p:nvPr>
            <p:ph idx="1"/>
          </p:nvPr>
        </p:nvSpPr>
        <p:spPr/>
        <p:txBody>
          <a:bodyPr/>
          <a:lstStyle/>
          <a:p>
            <a:r>
              <a:rPr lang="en-IN" dirty="0"/>
              <a:t>Delhi – the most polluted capital in the world</a:t>
            </a:r>
          </a:p>
          <a:p>
            <a:r>
              <a:rPr lang="en-IN" dirty="0"/>
              <a:t>Given the huge impact on the health and environment Delhi Government implemented many policies to reduce the pollution levels in Delhi</a:t>
            </a:r>
          </a:p>
          <a:p>
            <a:r>
              <a:rPr lang="en-IN" dirty="0"/>
              <a:t>The effectiveness of these policies are not still fully described.</a:t>
            </a:r>
          </a:p>
          <a:p>
            <a:r>
              <a:rPr lang="en-IN" dirty="0"/>
              <a:t>So the main motivation behind this study is to show the quantitative effectiveness of odd even road rationing scheme over other implemented schemes.</a:t>
            </a:r>
          </a:p>
        </p:txBody>
      </p:sp>
      <p:sp>
        <p:nvSpPr>
          <p:cNvPr id="4" name="Date Placeholder 3">
            <a:extLst>
              <a:ext uri="{FF2B5EF4-FFF2-40B4-BE49-F238E27FC236}">
                <a16:creationId xmlns:a16="http://schemas.microsoft.com/office/drawing/2014/main" id="{52EB8283-2398-4AC6-8B22-AE7BBBBC68FE}"/>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75F9187D-26A2-47CD-83E8-1CD968AF5034}"/>
              </a:ext>
            </a:extLst>
          </p:cNvPr>
          <p:cNvSpPr>
            <a:spLocks noGrp="1"/>
          </p:cNvSpPr>
          <p:nvPr>
            <p:ph type="sldNum" sz="quarter" idx="12"/>
          </p:nvPr>
        </p:nvSpPr>
        <p:spPr/>
        <p:txBody>
          <a:bodyPr/>
          <a:lstStyle/>
          <a:p>
            <a:fld id="{8B0182F0-7576-448F-A013-537382251BB6}" type="slidenum">
              <a:rPr lang="en-IN" smtClean="0"/>
              <a:t>52</a:t>
            </a:fld>
            <a:endParaRPr lang="en-IN"/>
          </a:p>
        </p:txBody>
      </p:sp>
    </p:spTree>
    <p:extLst>
      <p:ext uri="{BB962C8B-B14F-4D97-AF65-F5344CB8AC3E}">
        <p14:creationId xmlns:p14="http://schemas.microsoft.com/office/powerpoint/2010/main" val="298440719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D7B136-6986-457F-8B64-50774ECA1498}"/>
              </a:ext>
            </a:extLst>
          </p:cNvPr>
          <p:cNvSpPr>
            <a:spLocks noGrp="1"/>
          </p:cNvSpPr>
          <p:nvPr>
            <p:ph type="title"/>
          </p:nvPr>
        </p:nvSpPr>
        <p:spPr>
          <a:xfrm>
            <a:off x="4544704" y="2207573"/>
            <a:ext cx="3616657" cy="1325563"/>
          </a:xfrm>
        </p:spPr>
        <p:txBody>
          <a:bodyPr>
            <a:noAutofit/>
          </a:bodyPr>
          <a:lstStyle/>
          <a:p>
            <a:r>
              <a:rPr lang="en-IN" sz="6000" dirty="0">
                <a:latin typeface="Aharoni" panose="02010803020104030203" pitchFamily="2" charset="-79"/>
                <a:cs typeface="Aharoni" panose="02010803020104030203" pitchFamily="2" charset="-79"/>
              </a:rPr>
              <a:t>Results</a:t>
            </a:r>
          </a:p>
        </p:txBody>
      </p:sp>
      <p:sp>
        <p:nvSpPr>
          <p:cNvPr id="4" name="Date Placeholder 3">
            <a:extLst>
              <a:ext uri="{FF2B5EF4-FFF2-40B4-BE49-F238E27FC236}">
                <a16:creationId xmlns:a16="http://schemas.microsoft.com/office/drawing/2014/main" id="{7904A594-ADC9-4D3D-A9CE-812984B64404}"/>
              </a:ext>
            </a:extLst>
          </p:cNvPr>
          <p:cNvSpPr>
            <a:spLocks noGrp="1"/>
          </p:cNvSpPr>
          <p:nvPr>
            <p:ph type="dt" sz="half" idx="10"/>
          </p:nvPr>
        </p:nvSpPr>
        <p:spPr/>
        <p:txBody>
          <a:bodyPr/>
          <a:lstStyle/>
          <a:p>
            <a:fld id="{5CE647B7-8C01-4D5D-AF72-77363531E87B}" type="datetime1">
              <a:rPr lang="en-IN" smtClean="0"/>
              <a:t>24-11-2019</a:t>
            </a:fld>
            <a:endParaRPr lang="en-IN"/>
          </a:p>
        </p:txBody>
      </p:sp>
      <p:sp>
        <p:nvSpPr>
          <p:cNvPr id="5" name="Slide Number Placeholder 4">
            <a:extLst>
              <a:ext uri="{FF2B5EF4-FFF2-40B4-BE49-F238E27FC236}">
                <a16:creationId xmlns:a16="http://schemas.microsoft.com/office/drawing/2014/main" id="{572ECEB0-193D-4DF0-B724-DC5E5AFF2AA6}"/>
              </a:ext>
            </a:extLst>
          </p:cNvPr>
          <p:cNvSpPr>
            <a:spLocks noGrp="1"/>
          </p:cNvSpPr>
          <p:nvPr>
            <p:ph type="sldNum" sz="quarter" idx="12"/>
          </p:nvPr>
        </p:nvSpPr>
        <p:spPr/>
        <p:txBody>
          <a:bodyPr/>
          <a:lstStyle/>
          <a:p>
            <a:fld id="{8B0182F0-7576-448F-A013-537382251BB6}" type="slidenum">
              <a:rPr lang="en-IN" smtClean="0"/>
              <a:t>53</a:t>
            </a:fld>
            <a:endParaRPr lang="en-IN"/>
          </a:p>
        </p:txBody>
      </p:sp>
    </p:spTree>
    <p:extLst>
      <p:ext uri="{BB962C8B-B14F-4D97-AF65-F5344CB8AC3E}">
        <p14:creationId xmlns:p14="http://schemas.microsoft.com/office/powerpoint/2010/main" val="378031789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533B6B7-5903-4886-B78A-696FD3A80158}"/>
              </a:ext>
            </a:extLst>
          </p:cNvPr>
          <p:cNvSpPr>
            <a:spLocks noGrp="1"/>
          </p:cNvSpPr>
          <p:nvPr>
            <p:ph type="dt" sz="half" idx="10"/>
          </p:nvPr>
        </p:nvSpPr>
        <p:spPr/>
        <p:txBody>
          <a:bodyPr/>
          <a:lstStyle/>
          <a:p>
            <a:fld id="{5CE647B7-8C01-4D5D-AF72-77363531E87B}" type="datetime1">
              <a:rPr lang="en-IN" smtClean="0">
                <a:latin typeface="Cambria" panose="02040503050406030204" pitchFamily="18" charset="0"/>
                <a:ea typeface="Cambria" panose="02040503050406030204" pitchFamily="18" charset="0"/>
              </a:rPr>
              <a:t>24-11-2019</a:t>
            </a:fld>
            <a:endParaRPr lang="en-IN">
              <a:latin typeface="Cambria" panose="02040503050406030204" pitchFamily="18" charset="0"/>
              <a:ea typeface="Cambria" panose="02040503050406030204" pitchFamily="18" charset="0"/>
            </a:endParaRPr>
          </a:p>
        </p:txBody>
      </p:sp>
      <p:sp>
        <p:nvSpPr>
          <p:cNvPr id="5" name="Slide Number Placeholder 4">
            <a:extLst>
              <a:ext uri="{FF2B5EF4-FFF2-40B4-BE49-F238E27FC236}">
                <a16:creationId xmlns:a16="http://schemas.microsoft.com/office/drawing/2014/main" id="{CBDDF6A8-C304-4E11-8D12-4373D55715FD}"/>
              </a:ext>
            </a:extLst>
          </p:cNvPr>
          <p:cNvSpPr>
            <a:spLocks noGrp="1"/>
          </p:cNvSpPr>
          <p:nvPr>
            <p:ph type="sldNum" sz="quarter" idx="12"/>
          </p:nvPr>
        </p:nvSpPr>
        <p:spPr/>
        <p:txBody>
          <a:bodyPr/>
          <a:lstStyle/>
          <a:p>
            <a:fld id="{8B0182F0-7576-448F-A013-537382251BB6}" type="slidenum">
              <a:rPr lang="en-IN" smtClean="0">
                <a:latin typeface="Cambria" panose="02040503050406030204" pitchFamily="18" charset="0"/>
                <a:ea typeface="Cambria" panose="02040503050406030204" pitchFamily="18" charset="0"/>
              </a:rPr>
              <a:t>54</a:t>
            </a:fld>
            <a:endParaRPr lang="en-IN">
              <a:latin typeface="Cambria" panose="02040503050406030204" pitchFamily="18" charset="0"/>
              <a:ea typeface="Cambria" panose="02040503050406030204" pitchFamily="18" charset="0"/>
            </a:endParaRPr>
          </a:p>
        </p:txBody>
      </p:sp>
      <p:sp>
        <p:nvSpPr>
          <p:cNvPr id="8" name="Title 1">
            <a:extLst>
              <a:ext uri="{FF2B5EF4-FFF2-40B4-BE49-F238E27FC236}">
                <a16:creationId xmlns:a16="http://schemas.microsoft.com/office/drawing/2014/main" id="{6934B6D8-7329-492E-89C5-92A50701AD5C}"/>
              </a:ext>
            </a:extLst>
          </p:cNvPr>
          <p:cNvSpPr>
            <a:spLocks noGrp="1"/>
          </p:cNvSpPr>
          <p:nvPr>
            <p:ph type="title"/>
          </p:nvPr>
        </p:nvSpPr>
        <p:spPr>
          <a:xfrm>
            <a:off x="838200" y="136525"/>
            <a:ext cx="10515600" cy="644809"/>
          </a:xfrm>
        </p:spPr>
        <p:txBody>
          <a:bodyPr>
            <a:normAutofit fontScale="90000"/>
          </a:bodyPr>
          <a:lstStyle/>
          <a:p>
            <a:pPr algn="ctr"/>
            <a:r>
              <a:rPr lang="en-IN" dirty="0">
                <a:latin typeface="Aharoni" panose="02010803020104030203" pitchFamily="2" charset="-79"/>
                <a:ea typeface="Cambria" panose="02040503050406030204" pitchFamily="18" charset="0"/>
                <a:cs typeface="Aharoni" panose="02010803020104030203" pitchFamily="2" charset="-79"/>
              </a:rPr>
              <a:t>Challenges</a:t>
            </a:r>
          </a:p>
        </p:txBody>
      </p:sp>
      <p:sp>
        <p:nvSpPr>
          <p:cNvPr id="9" name="Rectangle 8">
            <a:extLst>
              <a:ext uri="{FF2B5EF4-FFF2-40B4-BE49-F238E27FC236}">
                <a16:creationId xmlns:a16="http://schemas.microsoft.com/office/drawing/2014/main" id="{CFD741C0-B2E4-4EEA-B9C8-F967445E734B}"/>
              </a:ext>
            </a:extLst>
          </p:cNvPr>
          <p:cNvSpPr/>
          <p:nvPr/>
        </p:nvSpPr>
        <p:spPr>
          <a:xfrm>
            <a:off x="533400" y="1206774"/>
            <a:ext cx="6096000" cy="92333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just"/>
            <a:r>
              <a:rPr lang="en-US" dirty="0">
                <a:latin typeface="Cambria" panose="02040503050406030204" pitchFamily="18" charset="0"/>
                <a:ea typeface="Cambria" panose="02040503050406030204" pitchFamily="18" charset="0"/>
              </a:rPr>
              <a:t>In the first phase of data collection, we were having issues in downloading data from CPCB website due to slow and 404 response from server.</a:t>
            </a:r>
            <a:endParaRPr lang="en-IN" dirty="0">
              <a:latin typeface="Cambria" panose="02040503050406030204" pitchFamily="18" charset="0"/>
              <a:ea typeface="Cambria" panose="02040503050406030204" pitchFamily="18" charset="0"/>
            </a:endParaRPr>
          </a:p>
        </p:txBody>
      </p:sp>
      <p:sp>
        <p:nvSpPr>
          <p:cNvPr id="10" name="Rectangle 9">
            <a:extLst>
              <a:ext uri="{FF2B5EF4-FFF2-40B4-BE49-F238E27FC236}">
                <a16:creationId xmlns:a16="http://schemas.microsoft.com/office/drawing/2014/main" id="{ADF6D398-5F11-44F9-BDAA-E1FC68334742}"/>
              </a:ext>
            </a:extLst>
          </p:cNvPr>
          <p:cNvSpPr/>
          <p:nvPr/>
        </p:nvSpPr>
        <p:spPr>
          <a:xfrm>
            <a:off x="5709314" y="2228671"/>
            <a:ext cx="6096000" cy="1200329"/>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just"/>
            <a:r>
              <a:rPr lang="en-US" dirty="0">
                <a:latin typeface="Cambria" panose="02040503050406030204" pitchFamily="18" charset="0"/>
                <a:ea typeface="Cambria" panose="02040503050406030204" pitchFamily="18" charset="0"/>
              </a:rPr>
              <a:t>In the second phase of understanding the data we found that for a given station, different parts of data was missing for long continuous intervals of time due to malfunctioning of the measuring sensor.</a:t>
            </a:r>
            <a:endParaRPr lang="en-IN" dirty="0">
              <a:latin typeface="Cambria" panose="02040503050406030204" pitchFamily="18" charset="0"/>
              <a:ea typeface="Cambria" panose="02040503050406030204" pitchFamily="18" charset="0"/>
            </a:endParaRPr>
          </a:p>
        </p:txBody>
      </p:sp>
      <p:sp>
        <p:nvSpPr>
          <p:cNvPr id="11" name="Rectangle 10">
            <a:extLst>
              <a:ext uri="{FF2B5EF4-FFF2-40B4-BE49-F238E27FC236}">
                <a16:creationId xmlns:a16="http://schemas.microsoft.com/office/drawing/2014/main" id="{28A216C6-CE94-4732-BDD0-FBF4B194C82D}"/>
              </a:ext>
            </a:extLst>
          </p:cNvPr>
          <p:cNvSpPr/>
          <p:nvPr/>
        </p:nvSpPr>
        <p:spPr>
          <a:xfrm>
            <a:off x="533400" y="3594501"/>
            <a:ext cx="6096000" cy="1200329"/>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just"/>
            <a:r>
              <a:rPr lang="en-US" dirty="0">
                <a:latin typeface="Cambria" panose="02040503050406030204" pitchFamily="18" charset="0"/>
                <a:ea typeface="Cambria" panose="02040503050406030204" pitchFamily="18" charset="0"/>
              </a:rPr>
              <a:t>During implementation we found that the dates of implementation of various schemes were mostly in the month of November, thus reducing the data base during that period.</a:t>
            </a:r>
            <a:endParaRPr lang="en-IN" dirty="0">
              <a:latin typeface="Cambria" panose="02040503050406030204" pitchFamily="18" charset="0"/>
              <a:ea typeface="Cambria" panose="02040503050406030204" pitchFamily="18" charset="0"/>
            </a:endParaRPr>
          </a:p>
        </p:txBody>
      </p:sp>
      <p:sp>
        <p:nvSpPr>
          <p:cNvPr id="12" name="Rectangle 11">
            <a:extLst>
              <a:ext uri="{FF2B5EF4-FFF2-40B4-BE49-F238E27FC236}">
                <a16:creationId xmlns:a16="http://schemas.microsoft.com/office/drawing/2014/main" id="{6AA1355B-D6EA-42BE-AF20-F072C1DC9407}"/>
              </a:ext>
            </a:extLst>
          </p:cNvPr>
          <p:cNvSpPr/>
          <p:nvPr/>
        </p:nvSpPr>
        <p:spPr>
          <a:xfrm>
            <a:off x="5709314" y="4683332"/>
            <a:ext cx="6096000" cy="92333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n-US" dirty="0">
                <a:latin typeface="Cambria" panose="02040503050406030204" pitchFamily="18" charset="0"/>
                <a:ea typeface="Cambria" panose="02040503050406030204" pitchFamily="18" charset="0"/>
              </a:rPr>
              <a:t>Also, it was observed that several meteorological parameters have correlation with the concentration of pollutants </a:t>
            </a:r>
            <a:endParaRPr lang="en-IN" dirty="0">
              <a:latin typeface="Cambria" panose="02040503050406030204" pitchFamily="18" charset="0"/>
              <a:ea typeface="Cambria" panose="02040503050406030204" pitchFamily="18" charset="0"/>
            </a:endParaRPr>
          </a:p>
        </p:txBody>
      </p:sp>
      <p:sp>
        <p:nvSpPr>
          <p:cNvPr id="13" name="Rectangle 12">
            <a:extLst>
              <a:ext uri="{FF2B5EF4-FFF2-40B4-BE49-F238E27FC236}">
                <a16:creationId xmlns:a16="http://schemas.microsoft.com/office/drawing/2014/main" id="{3E3ED819-F49D-4660-AF6C-9E92ECB816EA}"/>
              </a:ext>
            </a:extLst>
          </p:cNvPr>
          <p:cNvSpPr/>
          <p:nvPr/>
        </p:nvSpPr>
        <p:spPr>
          <a:xfrm>
            <a:off x="533400" y="5474905"/>
            <a:ext cx="6096000" cy="1200329"/>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just"/>
            <a:r>
              <a:rPr lang="en-US" dirty="0">
                <a:latin typeface="Cambria" panose="02040503050406030204" pitchFamily="18" charset="0"/>
                <a:ea typeface="Cambria" panose="02040503050406030204" pitchFamily="18" charset="0"/>
              </a:rPr>
              <a:t>A major challenge we faced was to provide an estimate quantifying the benefits offered by various schemes, in the backdrop of the effect of wind, diurnal variations and other seasonal factors.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6793880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533B6B7-5903-4886-B78A-696FD3A80158}"/>
              </a:ext>
            </a:extLst>
          </p:cNvPr>
          <p:cNvSpPr>
            <a:spLocks noGrp="1"/>
          </p:cNvSpPr>
          <p:nvPr>
            <p:ph type="dt" sz="half" idx="10"/>
          </p:nvPr>
        </p:nvSpPr>
        <p:spPr/>
        <p:txBody>
          <a:bodyPr/>
          <a:lstStyle/>
          <a:p>
            <a:fld id="{5CE647B7-8C01-4D5D-AF72-77363531E87B}" type="datetime1">
              <a:rPr lang="en-IN" smtClean="0">
                <a:latin typeface="Cambria" panose="02040503050406030204" pitchFamily="18" charset="0"/>
                <a:ea typeface="Cambria" panose="02040503050406030204" pitchFamily="18" charset="0"/>
              </a:rPr>
              <a:t>24-11-2019</a:t>
            </a:fld>
            <a:endParaRPr lang="en-IN">
              <a:latin typeface="Cambria" panose="02040503050406030204" pitchFamily="18" charset="0"/>
              <a:ea typeface="Cambria" panose="02040503050406030204" pitchFamily="18" charset="0"/>
            </a:endParaRPr>
          </a:p>
        </p:txBody>
      </p:sp>
      <p:sp>
        <p:nvSpPr>
          <p:cNvPr id="5" name="Slide Number Placeholder 4">
            <a:extLst>
              <a:ext uri="{FF2B5EF4-FFF2-40B4-BE49-F238E27FC236}">
                <a16:creationId xmlns:a16="http://schemas.microsoft.com/office/drawing/2014/main" id="{CBDDF6A8-C304-4E11-8D12-4373D55715FD}"/>
              </a:ext>
            </a:extLst>
          </p:cNvPr>
          <p:cNvSpPr>
            <a:spLocks noGrp="1"/>
          </p:cNvSpPr>
          <p:nvPr>
            <p:ph type="sldNum" sz="quarter" idx="12"/>
          </p:nvPr>
        </p:nvSpPr>
        <p:spPr/>
        <p:txBody>
          <a:bodyPr/>
          <a:lstStyle/>
          <a:p>
            <a:fld id="{8B0182F0-7576-448F-A013-537382251BB6}" type="slidenum">
              <a:rPr lang="en-IN" smtClean="0">
                <a:latin typeface="Cambria" panose="02040503050406030204" pitchFamily="18" charset="0"/>
                <a:ea typeface="Cambria" panose="02040503050406030204" pitchFamily="18" charset="0"/>
              </a:rPr>
              <a:t>55</a:t>
            </a:fld>
            <a:endParaRPr lang="en-IN">
              <a:latin typeface="Cambria" panose="02040503050406030204" pitchFamily="18" charset="0"/>
              <a:ea typeface="Cambria" panose="02040503050406030204" pitchFamily="18" charset="0"/>
            </a:endParaRPr>
          </a:p>
        </p:txBody>
      </p:sp>
      <p:sp>
        <p:nvSpPr>
          <p:cNvPr id="14" name="Rectangle 13">
            <a:extLst>
              <a:ext uri="{FF2B5EF4-FFF2-40B4-BE49-F238E27FC236}">
                <a16:creationId xmlns:a16="http://schemas.microsoft.com/office/drawing/2014/main" id="{60380F3E-0ACA-4F78-B7B5-A6156918CBF9}"/>
              </a:ext>
            </a:extLst>
          </p:cNvPr>
          <p:cNvSpPr/>
          <p:nvPr/>
        </p:nvSpPr>
        <p:spPr>
          <a:xfrm>
            <a:off x="4715719" y="335819"/>
            <a:ext cx="214420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400" dirty="0">
                <a:latin typeface="Cambria" panose="02040503050406030204" pitchFamily="18" charset="0"/>
                <a:ea typeface="Cambria" panose="02040503050406030204" pitchFamily="18" charset="0"/>
              </a:rPr>
              <a:t>Missing Data ? </a:t>
            </a:r>
            <a:endParaRPr lang="en-IN" sz="2400" dirty="0">
              <a:latin typeface="Cambria" panose="02040503050406030204" pitchFamily="18" charset="0"/>
              <a:ea typeface="Cambria" panose="02040503050406030204" pitchFamily="18" charset="0"/>
            </a:endParaRPr>
          </a:p>
        </p:txBody>
      </p:sp>
      <p:sp>
        <p:nvSpPr>
          <p:cNvPr id="15" name="Rectangle 14">
            <a:extLst>
              <a:ext uri="{FF2B5EF4-FFF2-40B4-BE49-F238E27FC236}">
                <a16:creationId xmlns:a16="http://schemas.microsoft.com/office/drawing/2014/main" id="{D62D5CE0-1086-49FF-AD91-4FF5F685ED52}"/>
              </a:ext>
            </a:extLst>
          </p:cNvPr>
          <p:cNvSpPr/>
          <p:nvPr/>
        </p:nvSpPr>
        <p:spPr>
          <a:xfrm>
            <a:off x="400280" y="1331199"/>
            <a:ext cx="3776356"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400" dirty="0">
                <a:latin typeface="Cambria" panose="02040503050406030204" pitchFamily="18" charset="0"/>
                <a:ea typeface="Cambria" panose="02040503050406030204" pitchFamily="18" charset="0"/>
              </a:rPr>
              <a:t>Drop Corresponding Rows </a:t>
            </a:r>
            <a:endParaRPr lang="en-IN" sz="2400" dirty="0">
              <a:latin typeface="Cambria" panose="02040503050406030204" pitchFamily="18" charset="0"/>
              <a:ea typeface="Cambria" panose="02040503050406030204" pitchFamily="18" charset="0"/>
            </a:endParaRPr>
          </a:p>
        </p:txBody>
      </p:sp>
      <p:sp>
        <p:nvSpPr>
          <p:cNvPr id="16" name="Rectangle 15">
            <a:extLst>
              <a:ext uri="{FF2B5EF4-FFF2-40B4-BE49-F238E27FC236}">
                <a16:creationId xmlns:a16="http://schemas.microsoft.com/office/drawing/2014/main" id="{1B055601-EEDF-471A-BB98-9A7854BD31E1}"/>
              </a:ext>
            </a:extLst>
          </p:cNvPr>
          <p:cNvSpPr/>
          <p:nvPr/>
        </p:nvSpPr>
        <p:spPr>
          <a:xfrm>
            <a:off x="294968" y="2828111"/>
            <a:ext cx="4420751"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400" dirty="0">
                <a:latin typeface="Cambria" panose="02040503050406030204" pitchFamily="18" charset="0"/>
                <a:ea typeface="Cambria" panose="02040503050406030204" pitchFamily="18" charset="0"/>
              </a:rPr>
              <a:t>No data during implementation of schemes</a:t>
            </a:r>
            <a:endParaRPr lang="en-IN" sz="2400" dirty="0">
              <a:latin typeface="Cambria" panose="02040503050406030204" pitchFamily="18" charset="0"/>
              <a:ea typeface="Cambria" panose="02040503050406030204" pitchFamily="18" charset="0"/>
            </a:endParaRPr>
          </a:p>
        </p:txBody>
      </p:sp>
      <p:sp>
        <p:nvSpPr>
          <p:cNvPr id="21" name="Rectangle 20">
            <a:extLst>
              <a:ext uri="{FF2B5EF4-FFF2-40B4-BE49-F238E27FC236}">
                <a16:creationId xmlns:a16="http://schemas.microsoft.com/office/drawing/2014/main" id="{1A26FAE2-CF9D-422F-8AC4-E8AC17788E4B}"/>
              </a:ext>
            </a:extLst>
          </p:cNvPr>
          <p:cNvSpPr/>
          <p:nvPr/>
        </p:nvSpPr>
        <p:spPr>
          <a:xfrm>
            <a:off x="7138604" y="1331198"/>
            <a:ext cx="3932903"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400" dirty="0">
                <a:latin typeface="Cambria" panose="02040503050406030204" pitchFamily="18" charset="0"/>
                <a:ea typeface="Cambria" panose="02040503050406030204" pitchFamily="18" charset="0"/>
              </a:rPr>
              <a:t>Simple Interpolation </a:t>
            </a:r>
            <a:endParaRPr lang="en-IN" sz="2400" dirty="0">
              <a:latin typeface="Cambria" panose="02040503050406030204" pitchFamily="18" charset="0"/>
              <a:ea typeface="Cambria" panose="02040503050406030204" pitchFamily="18" charset="0"/>
            </a:endParaRPr>
          </a:p>
        </p:txBody>
      </p:sp>
      <p:sp>
        <p:nvSpPr>
          <p:cNvPr id="22" name="Rectangle 21">
            <a:extLst>
              <a:ext uri="{FF2B5EF4-FFF2-40B4-BE49-F238E27FC236}">
                <a16:creationId xmlns:a16="http://schemas.microsoft.com/office/drawing/2014/main" id="{E0E71EAB-F7AE-4AF3-AA8E-2EC481750B56}"/>
              </a:ext>
            </a:extLst>
          </p:cNvPr>
          <p:cNvSpPr/>
          <p:nvPr/>
        </p:nvSpPr>
        <p:spPr>
          <a:xfrm>
            <a:off x="7138604" y="2458779"/>
            <a:ext cx="3776356" cy="156966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dirty="0">
                <a:latin typeface="Cambria" panose="02040503050406030204" pitchFamily="18" charset="0"/>
                <a:ea typeface="Cambria" panose="02040503050406030204" pitchFamily="18" charset="0"/>
              </a:rPr>
              <a:t>Different Meteorological Parameters show different trends based on the time of the day</a:t>
            </a:r>
            <a:endParaRPr lang="en-IN" sz="2400" dirty="0">
              <a:latin typeface="Cambria" panose="02040503050406030204" pitchFamily="18" charset="0"/>
              <a:ea typeface="Cambria" panose="02040503050406030204" pitchFamily="18" charset="0"/>
            </a:endParaRPr>
          </a:p>
        </p:txBody>
      </p:sp>
      <p:sp>
        <p:nvSpPr>
          <p:cNvPr id="3" name="Multiplication Sign 2">
            <a:extLst>
              <a:ext uri="{FF2B5EF4-FFF2-40B4-BE49-F238E27FC236}">
                <a16:creationId xmlns:a16="http://schemas.microsoft.com/office/drawing/2014/main" id="{AAF69B65-3BC9-483D-A6A6-9FA29DA3CC48}"/>
              </a:ext>
            </a:extLst>
          </p:cNvPr>
          <p:cNvSpPr/>
          <p:nvPr/>
        </p:nvSpPr>
        <p:spPr>
          <a:xfrm>
            <a:off x="1192161" y="4175089"/>
            <a:ext cx="2035278" cy="165544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859028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BB82-F372-4827-8BBE-4890F33EF27B}"/>
              </a:ext>
            </a:extLst>
          </p:cNvPr>
          <p:cNvSpPr>
            <a:spLocks noGrp="1"/>
          </p:cNvSpPr>
          <p:nvPr>
            <p:ph type="title"/>
          </p:nvPr>
        </p:nvSpPr>
        <p:spPr/>
        <p:txBody>
          <a:bodyPr/>
          <a:lstStyle/>
          <a:p>
            <a:r>
              <a:rPr lang="en-IN" dirty="0">
                <a:latin typeface="Aharoni" panose="02010803020104030203" pitchFamily="2" charset="-79"/>
                <a:cs typeface="Aharoni" panose="02010803020104030203" pitchFamily="2" charset="-79"/>
              </a:rPr>
              <a:t>Effects on Health</a:t>
            </a:r>
          </a:p>
        </p:txBody>
      </p:sp>
      <p:sp useBgFill="1">
        <p:nvSpPr>
          <p:cNvPr id="3" name="Content Placeholder 2">
            <a:extLst>
              <a:ext uri="{FF2B5EF4-FFF2-40B4-BE49-F238E27FC236}">
                <a16:creationId xmlns:a16="http://schemas.microsoft.com/office/drawing/2014/main" id="{A75CEA3B-3B70-4F4E-ABA0-17FBD678AB92}"/>
              </a:ext>
            </a:extLst>
          </p:cNvPr>
          <p:cNvSpPr>
            <a:spLocks noGrp="1"/>
          </p:cNvSpPr>
          <p:nvPr>
            <p:ph idx="1"/>
          </p:nvPr>
        </p:nvSpPr>
        <p:sp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a:bodyPr>
          <a:lstStyle/>
          <a:p>
            <a:r>
              <a:rPr lang="en-US" b="1" dirty="0">
                <a:latin typeface="Cambria" panose="02040503050406030204" pitchFamily="18" charset="0"/>
                <a:ea typeface="Cambria" panose="02040503050406030204" pitchFamily="18" charset="0"/>
                <a:cs typeface="Times New Roman" panose="02020603050405020304" pitchFamily="18" charset="0"/>
              </a:rPr>
              <a:t>Short-term effects </a:t>
            </a:r>
          </a:p>
          <a:p>
            <a:pPr lvl="1"/>
            <a:r>
              <a:rPr lang="en-US" dirty="0">
                <a:latin typeface="Cambria" panose="02040503050406030204" pitchFamily="18" charset="0"/>
                <a:ea typeface="Cambria" panose="02040503050406030204" pitchFamily="18" charset="0"/>
                <a:cs typeface="Times New Roman" panose="02020603050405020304" pitchFamily="18" charset="0"/>
              </a:rPr>
              <a:t>Irritation to the eyes, nose and throat</a:t>
            </a:r>
          </a:p>
          <a:p>
            <a:pPr lvl="1"/>
            <a:r>
              <a:rPr lang="en-US" dirty="0">
                <a:latin typeface="Cambria" panose="02040503050406030204" pitchFamily="18" charset="0"/>
                <a:ea typeface="Cambria" panose="02040503050406030204" pitchFamily="18" charset="0"/>
                <a:cs typeface="Times New Roman" panose="02020603050405020304" pitchFamily="18" charset="0"/>
              </a:rPr>
              <a:t>Respiratory infections such as bronchitis</a:t>
            </a:r>
          </a:p>
          <a:p>
            <a:pPr lvl="1"/>
            <a:r>
              <a:rPr lang="en-US" dirty="0">
                <a:latin typeface="Cambria" panose="02040503050406030204" pitchFamily="18" charset="0"/>
                <a:ea typeface="Cambria" panose="02040503050406030204" pitchFamily="18" charset="0"/>
                <a:cs typeface="Times New Roman" panose="02020603050405020304" pitchFamily="18" charset="0"/>
              </a:rPr>
              <a:t>Pneumonia </a:t>
            </a:r>
          </a:p>
          <a:p>
            <a:pPr lvl="1"/>
            <a:r>
              <a:rPr lang="en-US" dirty="0">
                <a:latin typeface="Cambria" panose="02040503050406030204" pitchFamily="18" charset="0"/>
                <a:ea typeface="Cambria" panose="02040503050406030204" pitchFamily="18" charset="0"/>
                <a:cs typeface="Times New Roman" panose="02020603050405020304" pitchFamily="18" charset="0"/>
              </a:rPr>
              <a:t>Headaches</a:t>
            </a:r>
          </a:p>
          <a:p>
            <a:pPr lvl="1"/>
            <a:r>
              <a:rPr lang="en-US" dirty="0">
                <a:latin typeface="Cambria" panose="02040503050406030204" pitchFamily="18" charset="0"/>
                <a:ea typeface="Cambria" panose="02040503050406030204" pitchFamily="18" charset="0"/>
                <a:cs typeface="Times New Roman" panose="02020603050405020304" pitchFamily="18" charset="0"/>
              </a:rPr>
              <a:t>Nausea </a:t>
            </a:r>
          </a:p>
          <a:p>
            <a:pPr lvl="1"/>
            <a:r>
              <a:rPr lang="en-US" dirty="0">
                <a:latin typeface="Cambria" panose="02040503050406030204" pitchFamily="18" charset="0"/>
                <a:ea typeface="Cambria" panose="02040503050406030204" pitchFamily="18" charset="0"/>
                <a:cs typeface="Times New Roman" panose="02020603050405020304" pitchFamily="18" charset="0"/>
              </a:rPr>
              <a:t>Allergic reactions. </a:t>
            </a:r>
          </a:p>
          <a:p>
            <a:pPr lvl="1"/>
            <a:r>
              <a:rPr lang="en-US" dirty="0">
                <a:latin typeface="Cambria" panose="02040503050406030204" pitchFamily="18" charset="0"/>
                <a:ea typeface="Cambria" panose="02040503050406030204" pitchFamily="18" charset="0"/>
                <a:cs typeface="Times New Roman" panose="02020603050405020304" pitchFamily="18" charset="0"/>
              </a:rPr>
              <a:t>Short-term air pollution can aggravate the medical conditions of individuals with asthma and emphysema</a:t>
            </a:r>
            <a:br>
              <a:rPr lang="en-US" dirty="0">
                <a:latin typeface="Cambria" panose="02040503050406030204" pitchFamily="18" charset="0"/>
                <a:ea typeface="Cambria" panose="02040503050406030204" pitchFamily="18" charset="0"/>
                <a:cs typeface="Times New Roman" panose="02020603050405020304" pitchFamily="18" charset="0"/>
              </a:rPr>
            </a:br>
            <a:endParaRPr lang="en-IN" dirty="0">
              <a:latin typeface="Cambria" panose="02040503050406030204" pitchFamily="18" charset="0"/>
              <a:ea typeface="Cambria" panose="02040503050406030204" pitchFamily="18" charset="0"/>
              <a:cs typeface="Times New Roman" panose="02020603050405020304" pitchFamily="18" charset="0"/>
            </a:endParaRPr>
          </a:p>
        </p:txBody>
      </p:sp>
      <p:pic>
        <p:nvPicPr>
          <p:cNvPr id="5122" name="Picture 2" descr="Image result for delhi air pollution health effects">
            <a:extLst>
              <a:ext uri="{FF2B5EF4-FFF2-40B4-BE49-F238E27FC236}">
                <a16:creationId xmlns:a16="http://schemas.microsoft.com/office/drawing/2014/main" id="{1AA702D1-670B-4DA6-B1F7-71C21541B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1314" y="365125"/>
            <a:ext cx="4323364" cy="243189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DC329C6-25F5-432F-A035-F42A7D150A9E}"/>
              </a:ext>
            </a:extLst>
          </p:cNvPr>
          <p:cNvSpPr>
            <a:spLocks noGrp="1"/>
          </p:cNvSpPr>
          <p:nvPr>
            <p:ph type="dt" sz="half" idx="10"/>
          </p:nvPr>
        </p:nvSpPr>
        <p:spPr/>
        <p:txBody>
          <a:bodyPr/>
          <a:lstStyle/>
          <a:p>
            <a:fld id="{8D70C50D-3387-40FD-82BF-A438175AA6C3}" type="datetime1">
              <a:rPr lang="en-IN" smtClean="0"/>
              <a:t>24-11-2019</a:t>
            </a:fld>
            <a:endParaRPr lang="en-IN"/>
          </a:p>
        </p:txBody>
      </p:sp>
      <p:sp>
        <p:nvSpPr>
          <p:cNvPr id="5" name="Slide Number Placeholder 4">
            <a:extLst>
              <a:ext uri="{FF2B5EF4-FFF2-40B4-BE49-F238E27FC236}">
                <a16:creationId xmlns:a16="http://schemas.microsoft.com/office/drawing/2014/main" id="{CD37B4FB-8EDD-4487-8632-973A3D3894C8}"/>
              </a:ext>
            </a:extLst>
          </p:cNvPr>
          <p:cNvSpPr>
            <a:spLocks noGrp="1"/>
          </p:cNvSpPr>
          <p:nvPr>
            <p:ph type="sldNum" sz="quarter" idx="12"/>
          </p:nvPr>
        </p:nvSpPr>
        <p:spPr/>
        <p:txBody>
          <a:bodyPr/>
          <a:lstStyle/>
          <a:p>
            <a:fld id="{8B0182F0-7576-448F-A013-537382251BB6}" type="slidenum">
              <a:rPr lang="en-IN" smtClean="0"/>
              <a:t>6</a:t>
            </a:fld>
            <a:endParaRPr lang="en-IN"/>
          </a:p>
        </p:txBody>
      </p:sp>
    </p:spTree>
    <p:extLst>
      <p:ext uri="{BB962C8B-B14F-4D97-AF65-F5344CB8AC3E}">
        <p14:creationId xmlns:p14="http://schemas.microsoft.com/office/powerpoint/2010/main" val="268239505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2B0D-9271-404C-A8ED-2C4A5D3BEA29}"/>
              </a:ext>
            </a:extLst>
          </p:cNvPr>
          <p:cNvSpPr>
            <a:spLocks noGrp="1"/>
          </p:cNvSpPr>
          <p:nvPr>
            <p:ph type="title"/>
          </p:nvPr>
        </p:nvSpPr>
        <p:spPr/>
        <p:txBody>
          <a:bodyPr/>
          <a:lstStyle/>
          <a:p>
            <a:r>
              <a:rPr lang="en-IN" dirty="0">
                <a:latin typeface="Aharoni" panose="02010803020104030203" pitchFamily="2" charset="-79"/>
                <a:cs typeface="Aharoni" panose="02010803020104030203" pitchFamily="2" charset="-79"/>
              </a:rPr>
              <a:t>Effects on Health</a:t>
            </a:r>
          </a:p>
        </p:txBody>
      </p:sp>
      <p:sp>
        <p:nvSpPr>
          <p:cNvPr id="3" name="Content Placeholder 2">
            <a:extLst>
              <a:ext uri="{FF2B5EF4-FFF2-40B4-BE49-F238E27FC236}">
                <a16:creationId xmlns:a16="http://schemas.microsoft.com/office/drawing/2014/main" id="{31E304FB-D089-4647-A928-5077086FEEB9}"/>
              </a:ext>
            </a:extLst>
          </p:cNvPr>
          <p:cNvSpPr>
            <a:spLocks noGrp="1"/>
          </p:cNvSpPr>
          <p:nvPr>
            <p:ph idx="1"/>
          </p:nvPr>
        </p:nvSpPr>
        <p:spPr/>
        <p:txBody>
          <a:bodyPr/>
          <a:lstStyle/>
          <a:p>
            <a:r>
              <a:rPr lang="en-US" b="1" dirty="0">
                <a:latin typeface="Cambria" panose="02040503050406030204" pitchFamily="18" charset="0"/>
                <a:ea typeface="Cambria" panose="02040503050406030204" pitchFamily="18" charset="0"/>
                <a:cs typeface="Times New Roman" panose="02020603050405020304" pitchFamily="18" charset="0"/>
              </a:rPr>
              <a:t>Long-term Effects </a:t>
            </a:r>
            <a:endParaRPr lang="en-US" dirty="0">
              <a:latin typeface="Cambria" panose="02040503050406030204" pitchFamily="18" charset="0"/>
              <a:ea typeface="Cambria" panose="02040503050406030204" pitchFamily="18" charset="0"/>
              <a:cs typeface="Times New Roman" panose="02020603050405020304" pitchFamily="18" charset="0"/>
            </a:endParaRPr>
          </a:p>
          <a:p>
            <a:pPr lvl="1"/>
            <a:r>
              <a:rPr lang="en-US" dirty="0">
                <a:latin typeface="Cambria" panose="02040503050406030204" pitchFamily="18" charset="0"/>
                <a:ea typeface="Cambria" panose="02040503050406030204" pitchFamily="18" charset="0"/>
                <a:cs typeface="Times New Roman" panose="02020603050405020304" pitchFamily="18" charset="0"/>
              </a:rPr>
              <a:t> Chronic respiratory diseases </a:t>
            </a:r>
          </a:p>
          <a:p>
            <a:pPr lvl="1"/>
            <a:r>
              <a:rPr lang="en-US" dirty="0">
                <a:latin typeface="Cambria" panose="02040503050406030204" pitchFamily="18" charset="0"/>
                <a:ea typeface="Cambria" panose="02040503050406030204" pitchFamily="18" charset="0"/>
                <a:cs typeface="Times New Roman" panose="02020603050405020304" pitchFamily="18" charset="0"/>
              </a:rPr>
              <a:t> Lung cancer </a:t>
            </a:r>
          </a:p>
          <a:p>
            <a:pPr lvl="1"/>
            <a:r>
              <a:rPr lang="en-US" dirty="0">
                <a:latin typeface="Cambria" panose="02040503050406030204" pitchFamily="18" charset="0"/>
                <a:ea typeface="Cambria" panose="02040503050406030204" pitchFamily="18" charset="0"/>
                <a:cs typeface="Times New Roman" panose="02020603050405020304" pitchFamily="18" charset="0"/>
              </a:rPr>
              <a:t>Heart disease </a:t>
            </a:r>
          </a:p>
          <a:p>
            <a:pPr lvl="1"/>
            <a:r>
              <a:rPr lang="en-US" dirty="0">
                <a:latin typeface="Cambria" panose="02040503050406030204" pitchFamily="18" charset="0"/>
                <a:ea typeface="Cambria" panose="02040503050406030204" pitchFamily="18" charset="0"/>
                <a:cs typeface="Times New Roman" panose="02020603050405020304" pitchFamily="18" charset="0"/>
              </a:rPr>
              <a:t>Damage to the brain, nerves, liver, or kidneys. </a:t>
            </a:r>
          </a:p>
          <a:p>
            <a:pPr lvl="1"/>
            <a:r>
              <a:rPr lang="en-US" dirty="0">
                <a:latin typeface="Cambria" panose="02040503050406030204" pitchFamily="18" charset="0"/>
                <a:ea typeface="Cambria" panose="02040503050406030204" pitchFamily="18" charset="0"/>
                <a:cs typeface="Times New Roman" panose="02020603050405020304" pitchFamily="18" charset="0"/>
              </a:rPr>
              <a:t>Continual exposure to air pollution affects the lungs of growing children and may aggravate or complicate medical conditions in the elderly. </a:t>
            </a:r>
          </a:p>
          <a:p>
            <a:pPr lvl="1"/>
            <a:r>
              <a:rPr lang="en-US" dirty="0">
                <a:latin typeface="Cambria" panose="02040503050406030204" pitchFamily="18" charset="0"/>
                <a:ea typeface="Cambria" panose="02040503050406030204" pitchFamily="18" charset="0"/>
                <a:cs typeface="Times New Roman" panose="02020603050405020304" pitchFamily="18" charset="0"/>
              </a:rPr>
              <a:t>Pre-mature Deaths</a:t>
            </a:r>
            <a:endParaRPr lang="en-IN" dirty="0">
              <a:latin typeface="Cambria" panose="02040503050406030204" pitchFamily="18" charset="0"/>
              <a:ea typeface="Cambria" panose="02040503050406030204" pitchFamily="18" charset="0"/>
              <a:cs typeface="Times New Roman" panose="02020603050405020304" pitchFamily="18" charset="0"/>
            </a:endParaRPr>
          </a:p>
        </p:txBody>
      </p:sp>
      <p:pic>
        <p:nvPicPr>
          <p:cNvPr id="6146" name="Picture 2" descr="Image result for delhi air pollution health effects server death">
            <a:extLst>
              <a:ext uri="{FF2B5EF4-FFF2-40B4-BE49-F238E27FC236}">
                <a16:creationId xmlns:a16="http://schemas.microsoft.com/office/drawing/2014/main" id="{95C6E99F-ADD3-4EA0-AA76-24084A0F8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279" y="510900"/>
            <a:ext cx="3010521" cy="200701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986DAB98-E694-4303-A6B8-A3D23998DB04}"/>
              </a:ext>
            </a:extLst>
          </p:cNvPr>
          <p:cNvSpPr>
            <a:spLocks noGrp="1"/>
          </p:cNvSpPr>
          <p:nvPr>
            <p:ph type="dt" sz="half" idx="10"/>
          </p:nvPr>
        </p:nvSpPr>
        <p:spPr/>
        <p:txBody>
          <a:bodyPr/>
          <a:lstStyle/>
          <a:p>
            <a:fld id="{7424D6C6-7C85-4CC2-8F0F-FC662488393E}" type="datetime1">
              <a:rPr lang="en-IN" smtClean="0"/>
              <a:t>24-11-2019</a:t>
            </a:fld>
            <a:endParaRPr lang="en-IN"/>
          </a:p>
        </p:txBody>
      </p:sp>
      <p:sp>
        <p:nvSpPr>
          <p:cNvPr id="5" name="Slide Number Placeholder 4">
            <a:extLst>
              <a:ext uri="{FF2B5EF4-FFF2-40B4-BE49-F238E27FC236}">
                <a16:creationId xmlns:a16="http://schemas.microsoft.com/office/drawing/2014/main" id="{52E8BD3C-37B5-4B52-80D0-CCA98FBCA958}"/>
              </a:ext>
            </a:extLst>
          </p:cNvPr>
          <p:cNvSpPr>
            <a:spLocks noGrp="1"/>
          </p:cNvSpPr>
          <p:nvPr>
            <p:ph type="sldNum" sz="quarter" idx="12"/>
          </p:nvPr>
        </p:nvSpPr>
        <p:spPr/>
        <p:txBody>
          <a:bodyPr/>
          <a:lstStyle/>
          <a:p>
            <a:fld id="{8B0182F0-7576-448F-A013-537382251BB6}" type="slidenum">
              <a:rPr lang="en-IN" smtClean="0"/>
              <a:t>7</a:t>
            </a:fld>
            <a:endParaRPr lang="en-IN"/>
          </a:p>
        </p:txBody>
      </p:sp>
    </p:spTree>
    <p:extLst>
      <p:ext uri="{BB962C8B-B14F-4D97-AF65-F5344CB8AC3E}">
        <p14:creationId xmlns:p14="http://schemas.microsoft.com/office/powerpoint/2010/main" val="376322808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Group 32">
            <a:extLst>
              <a:ext uri="{FF2B5EF4-FFF2-40B4-BE49-F238E27FC236}">
                <a16:creationId xmlns:a16="http://schemas.microsoft.com/office/drawing/2014/main" id="{9708B7E0-9682-4EC9-9CE1-8BD57ECC5AE1}"/>
              </a:ext>
            </a:extLst>
          </p:cNvPr>
          <p:cNvGraphicFramePr>
            <a:graphicFrameLocks noGrp="1"/>
          </p:cNvGraphicFramePr>
          <p:nvPr>
            <p:extLst>
              <p:ext uri="{D42A27DB-BD31-4B8C-83A1-F6EECF244321}">
                <p14:modId xmlns:p14="http://schemas.microsoft.com/office/powerpoint/2010/main" val="4276743530"/>
              </p:ext>
            </p:extLst>
          </p:nvPr>
        </p:nvGraphicFramePr>
        <p:xfrm>
          <a:off x="1152939" y="344556"/>
          <a:ext cx="9925878" cy="6192161"/>
        </p:xfrm>
        <a:graphic>
          <a:graphicData uri="http://schemas.openxmlformats.org/drawingml/2006/table">
            <a:tbl>
              <a:tblPr/>
              <a:tblGrid>
                <a:gridCol w="815472">
                  <a:extLst>
                    <a:ext uri="{9D8B030D-6E8A-4147-A177-3AD203B41FA5}">
                      <a16:colId xmlns:a16="http://schemas.microsoft.com/office/drawing/2014/main" val="56857268"/>
                    </a:ext>
                  </a:extLst>
                </a:gridCol>
                <a:gridCol w="1924195">
                  <a:extLst>
                    <a:ext uri="{9D8B030D-6E8A-4147-A177-3AD203B41FA5}">
                      <a16:colId xmlns:a16="http://schemas.microsoft.com/office/drawing/2014/main" val="20000"/>
                    </a:ext>
                  </a:extLst>
                </a:gridCol>
                <a:gridCol w="7186211">
                  <a:extLst>
                    <a:ext uri="{9D8B030D-6E8A-4147-A177-3AD203B41FA5}">
                      <a16:colId xmlns:a16="http://schemas.microsoft.com/office/drawing/2014/main" val="20001"/>
                    </a:ext>
                  </a:extLst>
                </a:gridCol>
              </a:tblGrid>
              <a:tr h="726522">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AQI</a:t>
                      </a: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20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Color Code</a:t>
                      </a:r>
                      <a:endParaRPr kumimoji="0" lang="en-US" sz="20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20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Possible Health Impacts</a:t>
                      </a:r>
                      <a:endParaRPr kumimoji="0" lang="en-US" sz="20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2057">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0-50</a:t>
                      </a: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Good</a:t>
                      </a:r>
                      <a:endParaRPr kumimoji="0" lang="en-US" sz="14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minimal impact</a:t>
                      </a:r>
                      <a:endPar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1"/>
                  </a:ext>
                </a:extLst>
              </a:tr>
              <a:tr h="762097">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51-100</a:t>
                      </a: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Satisfactory</a:t>
                      </a:r>
                      <a:endParaRPr kumimoji="0" lang="en-US" sz="14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minor breathing discomfort to sensitive people</a:t>
                      </a:r>
                      <a:endPar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2"/>
                  </a:ext>
                </a:extLst>
              </a:tr>
              <a:tr h="82200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101-200</a:t>
                      </a: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9594"/>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Moderate</a:t>
                      </a:r>
                      <a:endPar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9594"/>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breathing discomfort to the people with lung disease such as asthma and       discomfort to people with heart disease, children and older adults</a:t>
                      </a:r>
                      <a:endPar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9594"/>
                    </a:solidFill>
                  </a:tcPr>
                </a:tc>
                <a:extLst>
                  <a:ext uri="{0D108BD9-81ED-4DB2-BD59-A6C34878D82A}">
                    <a16:rowId xmlns:a16="http://schemas.microsoft.com/office/drawing/2014/main" val="10003"/>
                  </a:ext>
                </a:extLst>
              </a:tr>
              <a:tr h="67989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201-300</a:t>
                      </a: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Poor</a:t>
                      </a:r>
                      <a:endParaRPr kumimoji="0" lang="en-US" sz="14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breathing discomfort to people on prolonged exposure and discomfort to people with heart disease with short exposure</a:t>
                      </a:r>
                      <a:endPar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4"/>
                  </a:ext>
                </a:extLst>
              </a:tr>
              <a:tr h="67989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301-400</a:t>
                      </a: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Very Poor</a:t>
                      </a:r>
                      <a:endParaRPr kumimoji="0" lang="en-US" sz="14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respiratory illness to the people on prolonged exposure. Effect may be    </a:t>
                      </a:r>
                    </a:p>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more pronounced in people with lung and heart diseases</a:t>
                      </a:r>
                      <a:endPar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5"/>
                  </a:ext>
                </a:extLst>
              </a:tr>
              <a:tr h="1019844">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401-500</a:t>
                      </a: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Severe</a:t>
                      </a:r>
                      <a:endParaRPr kumimoji="0" lang="en-US" sz="14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IN" sz="16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respiratory effects even on healthy people and serious health impacts on people with lung/heart diseases</a:t>
                      </a:r>
                      <a:endParaRPr kumimoji="0" lang="en-US" sz="14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6"/>
                  </a:ext>
                </a:extLst>
              </a:tr>
              <a:tr h="1019844">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600" b="1" i="0" u="none" strike="noStrike" kern="1200"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Above 500</a:t>
                      </a: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C000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600" b="1" i="0" u="none" strike="noStrike" kern="1200"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Emergency</a:t>
                      </a:r>
                    </a:p>
                  </a:txBody>
                  <a:tcPr marL="88135" marR="88135" marT="44067" marB="4406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C0000"/>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600" b="1" i="0" u="none" strike="noStrike" kern="1200"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Emergency</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C0000"/>
                    </a:solidFill>
                  </a:tcPr>
                </a:tc>
                <a:extLst>
                  <a:ext uri="{0D108BD9-81ED-4DB2-BD59-A6C34878D82A}">
                    <a16:rowId xmlns:a16="http://schemas.microsoft.com/office/drawing/2014/main" val="1907122697"/>
                  </a:ext>
                </a:extLst>
              </a:tr>
            </a:tbl>
          </a:graphicData>
        </a:graphic>
      </p:graphicFrame>
      <p:sp>
        <p:nvSpPr>
          <p:cNvPr id="5" name="Date Placeholder 4">
            <a:extLst>
              <a:ext uri="{FF2B5EF4-FFF2-40B4-BE49-F238E27FC236}">
                <a16:creationId xmlns:a16="http://schemas.microsoft.com/office/drawing/2014/main" id="{0AA5B3B7-96E2-4028-9FF7-69EC6BCF1D4F}"/>
              </a:ext>
            </a:extLst>
          </p:cNvPr>
          <p:cNvSpPr>
            <a:spLocks noGrp="1"/>
          </p:cNvSpPr>
          <p:nvPr>
            <p:ph type="dt" sz="half" idx="10"/>
          </p:nvPr>
        </p:nvSpPr>
        <p:spPr/>
        <p:txBody>
          <a:bodyPr/>
          <a:lstStyle/>
          <a:p>
            <a:fld id="{F64F7565-826B-4514-A6B4-FFCDE9E924C6}" type="datetime1">
              <a:rPr lang="en-IN" smtClean="0"/>
              <a:t>24-11-2019</a:t>
            </a:fld>
            <a:endParaRPr lang="en-IN"/>
          </a:p>
        </p:txBody>
      </p:sp>
      <p:sp>
        <p:nvSpPr>
          <p:cNvPr id="6" name="Slide Number Placeholder 5">
            <a:extLst>
              <a:ext uri="{FF2B5EF4-FFF2-40B4-BE49-F238E27FC236}">
                <a16:creationId xmlns:a16="http://schemas.microsoft.com/office/drawing/2014/main" id="{EA89C7C8-202C-465E-A694-C6D4D2C30996}"/>
              </a:ext>
            </a:extLst>
          </p:cNvPr>
          <p:cNvSpPr>
            <a:spLocks noGrp="1"/>
          </p:cNvSpPr>
          <p:nvPr>
            <p:ph type="sldNum" sz="quarter" idx="12"/>
          </p:nvPr>
        </p:nvSpPr>
        <p:spPr/>
        <p:txBody>
          <a:bodyPr/>
          <a:lstStyle/>
          <a:p>
            <a:fld id="{8B0182F0-7576-448F-A013-537382251BB6}" type="slidenum">
              <a:rPr lang="en-IN" smtClean="0"/>
              <a:t>8</a:t>
            </a:fld>
            <a:endParaRPr lang="en-IN"/>
          </a:p>
        </p:txBody>
      </p:sp>
    </p:spTree>
    <p:extLst>
      <p:ext uri="{BB962C8B-B14F-4D97-AF65-F5344CB8AC3E}">
        <p14:creationId xmlns:p14="http://schemas.microsoft.com/office/powerpoint/2010/main" val="231890491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16636-1A0D-44F8-A18D-D6483A2FAD0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C4F1093-BDC8-453A-980F-765F3D1F779E}"/>
              </a:ext>
            </a:extLst>
          </p:cNvPr>
          <p:cNvPicPr>
            <a:picLocks noChangeAspect="1"/>
          </p:cNvPicPr>
          <p:nvPr/>
        </p:nvPicPr>
        <p:blipFill rotWithShape="1">
          <a:blip r:embed="rId2"/>
          <a:srcRect t="12735" b="5302"/>
          <a:stretch/>
        </p:blipFill>
        <p:spPr>
          <a:xfrm>
            <a:off x="106017" y="1020417"/>
            <a:ext cx="11979965" cy="5624558"/>
          </a:xfrm>
          <a:prstGeom prst="rect">
            <a:avLst/>
          </a:prstGeom>
        </p:spPr>
      </p:pic>
      <p:sp>
        <p:nvSpPr>
          <p:cNvPr id="5" name="TextBox 4">
            <a:extLst>
              <a:ext uri="{FF2B5EF4-FFF2-40B4-BE49-F238E27FC236}">
                <a16:creationId xmlns:a16="http://schemas.microsoft.com/office/drawing/2014/main" id="{D8A4E717-78FD-426B-B392-FDCFB0CA92FE}"/>
              </a:ext>
            </a:extLst>
          </p:cNvPr>
          <p:cNvSpPr txBox="1"/>
          <p:nvPr/>
        </p:nvSpPr>
        <p:spPr>
          <a:xfrm>
            <a:off x="291548" y="213025"/>
            <a:ext cx="5194852" cy="584775"/>
          </a:xfrm>
          <a:prstGeom prst="rect">
            <a:avLst/>
          </a:prstGeom>
          <a:noFill/>
        </p:spPr>
        <p:txBody>
          <a:bodyPr wrap="square" rtlCol="0">
            <a:spAutoFit/>
          </a:bodyPr>
          <a:lstStyle/>
          <a:p>
            <a:r>
              <a:rPr lang="en-IN" sz="3200" b="1" dirty="0">
                <a:latin typeface="Aharoni" panose="02010803020104030203" pitchFamily="2" charset="-79"/>
                <a:cs typeface="Aharoni" panose="02010803020104030203" pitchFamily="2" charset="-79"/>
              </a:rPr>
              <a:t>Anand </a:t>
            </a:r>
            <a:r>
              <a:rPr lang="en-IN" sz="3200" b="1" dirty="0" err="1">
                <a:latin typeface="Aharoni" panose="02010803020104030203" pitchFamily="2" charset="-79"/>
                <a:cs typeface="Aharoni" panose="02010803020104030203" pitchFamily="2" charset="-79"/>
              </a:rPr>
              <a:t>Vihar</a:t>
            </a:r>
            <a:r>
              <a:rPr lang="en-IN" sz="3200" b="1" dirty="0">
                <a:latin typeface="Aharoni" panose="02010803020104030203" pitchFamily="2" charset="-79"/>
                <a:cs typeface="Aharoni" panose="02010803020104030203" pitchFamily="2" charset="-79"/>
              </a:rPr>
              <a:t>, Delhi </a:t>
            </a:r>
          </a:p>
        </p:txBody>
      </p:sp>
      <p:sp>
        <p:nvSpPr>
          <p:cNvPr id="6" name="Date Placeholder 5">
            <a:extLst>
              <a:ext uri="{FF2B5EF4-FFF2-40B4-BE49-F238E27FC236}">
                <a16:creationId xmlns:a16="http://schemas.microsoft.com/office/drawing/2014/main" id="{CEE7078E-E0D7-4CE5-8B8E-BA41027A80D7}"/>
              </a:ext>
            </a:extLst>
          </p:cNvPr>
          <p:cNvSpPr>
            <a:spLocks noGrp="1"/>
          </p:cNvSpPr>
          <p:nvPr>
            <p:ph type="dt" sz="half" idx="10"/>
          </p:nvPr>
        </p:nvSpPr>
        <p:spPr/>
        <p:txBody>
          <a:bodyPr/>
          <a:lstStyle/>
          <a:p>
            <a:fld id="{DEEB7677-CC23-4396-A9D1-F34FDE58C75A}" type="datetime1">
              <a:rPr lang="en-IN" smtClean="0"/>
              <a:t>24-11-2019</a:t>
            </a:fld>
            <a:endParaRPr lang="en-IN"/>
          </a:p>
        </p:txBody>
      </p:sp>
      <p:sp>
        <p:nvSpPr>
          <p:cNvPr id="7" name="Slide Number Placeholder 6">
            <a:extLst>
              <a:ext uri="{FF2B5EF4-FFF2-40B4-BE49-F238E27FC236}">
                <a16:creationId xmlns:a16="http://schemas.microsoft.com/office/drawing/2014/main" id="{3FABFF4B-6B8D-42C8-B3F7-F3800C26523B}"/>
              </a:ext>
            </a:extLst>
          </p:cNvPr>
          <p:cNvSpPr>
            <a:spLocks noGrp="1"/>
          </p:cNvSpPr>
          <p:nvPr>
            <p:ph type="sldNum" sz="quarter" idx="12"/>
          </p:nvPr>
        </p:nvSpPr>
        <p:spPr/>
        <p:txBody>
          <a:bodyPr/>
          <a:lstStyle/>
          <a:p>
            <a:fld id="{8B0182F0-7576-448F-A013-537382251BB6}" type="slidenum">
              <a:rPr lang="en-IN" smtClean="0"/>
              <a:t>9</a:t>
            </a:fld>
            <a:endParaRPr lang="en-IN"/>
          </a:p>
        </p:txBody>
      </p:sp>
    </p:spTree>
    <p:extLst>
      <p:ext uri="{BB962C8B-B14F-4D97-AF65-F5344CB8AC3E}">
        <p14:creationId xmlns:p14="http://schemas.microsoft.com/office/powerpoint/2010/main" val="89853097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TotalTime>
  <Words>1667</Words>
  <Application>Microsoft Office PowerPoint</Application>
  <PresentationFormat>Widescreen</PresentationFormat>
  <Paragraphs>405</Paragraphs>
  <Slides>55</Slides>
  <Notes>7</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Aharoni</vt:lpstr>
      <vt:lpstr>Arial</vt:lpstr>
      <vt:lpstr>Calibri</vt:lpstr>
      <vt:lpstr>Calibri Light</vt:lpstr>
      <vt:lpstr>Cambria</vt:lpstr>
      <vt:lpstr>Times New Roman</vt:lpstr>
      <vt:lpstr>Office Theme</vt:lpstr>
      <vt:lpstr>Quantifying  the effectiveness of  various air pollution reduction schemes in Delhi</vt:lpstr>
      <vt:lpstr>PowerPoint Presentation</vt:lpstr>
      <vt:lpstr>PowerPoint Presentation</vt:lpstr>
      <vt:lpstr>PowerPoint Presentation</vt:lpstr>
      <vt:lpstr>Sources of Air Pollution in Delhi</vt:lpstr>
      <vt:lpstr>Effects on Health</vt:lpstr>
      <vt:lpstr>Effects on Health</vt:lpstr>
      <vt:lpstr>PowerPoint Presentation</vt:lpstr>
      <vt:lpstr>PowerPoint Presentation</vt:lpstr>
      <vt:lpstr>PowerPoint Presentation</vt:lpstr>
      <vt:lpstr>Our Approach</vt:lpstr>
      <vt:lpstr>PowerPoint Presentation</vt:lpstr>
      <vt:lpstr>PowerPoint Presentation</vt:lpstr>
      <vt:lpstr>Pearson's correlation coefficient</vt:lpstr>
      <vt:lpstr>PowerPoint Presentation</vt:lpstr>
      <vt:lpstr>Predicting Pollutant Concentration (Basic Idea) </vt:lpstr>
      <vt:lpstr>Predicting Pollutant Concentration (Continued) </vt:lpstr>
      <vt:lpstr>PowerPoint Presentation</vt:lpstr>
      <vt:lpstr>Schemes analysed</vt:lpstr>
      <vt:lpstr>Effect of Odd Even rational Scheme on NO2</vt:lpstr>
      <vt:lpstr>Effect of banning of construction on PM10</vt:lpstr>
      <vt:lpstr>Improvement in Anand Vihar Station</vt:lpstr>
      <vt:lpstr>Detailed Analysis</vt:lpstr>
      <vt:lpstr>Pearson's correlation coefficient</vt:lpstr>
      <vt:lpstr>Detailed  Predicted Concentration  and  Actual Concentration  Comparitive Analysis</vt:lpstr>
      <vt:lpstr>Effect of Odd Even rational Scheme on PM10</vt:lpstr>
      <vt:lpstr>Effect of Odd Even rational Scheme on PM2.5 </vt:lpstr>
      <vt:lpstr>Effect of Odd Even rational Scheme on NO2</vt:lpstr>
      <vt:lpstr>Effect of Odd Even rational Scheme on SO2</vt:lpstr>
      <vt:lpstr>Effect of banning of construction on PM10</vt:lpstr>
      <vt:lpstr>Effect of banning of construction on PM2.5</vt:lpstr>
      <vt:lpstr>Effect of banning of construction on NO2</vt:lpstr>
      <vt:lpstr>Effect of banning of construction on SO2</vt:lpstr>
      <vt:lpstr>Effect of combination of banning construction Activity and banning entry of diesel trucks more than 10years on PM10</vt:lpstr>
      <vt:lpstr>Effect of combination of banning construction Activity and banning entry of diesel trucks more than 10years on PM2.5</vt:lpstr>
      <vt:lpstr>Effect of combination of banning construction Activity and banning entry of diesel trucks more than 10years on NO2</vt:lpstr>
      <vt:lpstr>Effect of combination of banning construction Activity and banning entry of diesel trucks more than 10years on SO2</vt:lpstr>
      <vt:lpstr>Effects on banning construction activities and Dirty fuel based Industries on PM10</vt:lpstr>
      <vt:lpstr>Effects on banning construction activities and Dirty fuel based Industries on PM2.5</vt:lpstr>
      <vt:lpstr>Effects on banning construction activities and Dirty fuel based Industries on NO2</vt:lpstr>
      <vt:lpstr>Effects on banning construction activities and Dirty fuel based Industries on SO2</vt:lpstr>
      <vt:lpstr>Effects on banning construction activities, Dirty fuel based Industries and entry of Trucks on PM10</vt:lpstr>
      <vt:lpstr>Effects on banning construction activities, Dirty fuel based Industries and entry of Trucks on PM2.5</vt:lpstr>
      <vt:lpstr>Effects on banning construction activities, Dirty fuel based Industries and entry of Trucks on NO2</vt:lpstr>
      <vt:lpstr>Effects on banning construction activities, Dirty fuel based Industries and entry of Trucks on SO2</vt:lpstr>
      <vt:lpstr>Improvement in Anand Vihar Station</vt:lpstr>
      <vt:lpstr>Key Takeaways</vt:lpstr>
      <vt:lpstr>References</vt:lpstr>
      <vt:lpstr>Thank You !</vt:lpstr>
      <vt:lpstr>PowerPoint Presentation</vt:lpstr>
      <vt:lpstr>PowerPoint Presentation</vt:lpstr>
      <vt:lpstr>Motivation</vt:lpstr>
      <vt:lpstr>Results</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Suresh Subramanian</dc:creator>
  <cp:lastModifiedBy>Bharati Khanijo</cp:lastModifiedBy>
  <cp:revision>221</cp:revision>
  <dcterms:created xsi:type="dcterms:W3CDTF">2019-11-23T11:03:11Z</dcterms:created>
  <dcterms:modified xsi:type="dcterms:W3CDTF">2019-11-24T10:20:33Z</dcterms:modified>
</cp:coreProperties>
</file>